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1113AFBE-431D-4DA3-9A9A-36657CD7FC11}">
  <a:tblStyle styleId="{1113AFBE-431D-4DA3-9A9A-36657CD7FC11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AB940FBA-8B4B-4DB7-A10D-40A4BBCA68D7}" styleName="Table_1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185292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962" y="4343514"/>
            <a:ext cx="5486099" cy="41141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908175" y="686202"/>
            <a:ext cx="5041500" cy="3428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381000" y="4056001"/>
            <a:ext cx="2835275" cy="803275"/>
          </a:xfrm>
          <a:custGeom>
            <a:avLst/>
            <a:gdLst/>
            <a:ahLst/>
            <a:cxnLst/>
            <a:rect l="0" t="0" r="0" b="0"/>
            <a:pathLst>
              <a:path w="3572" h="1012" extrusionOk="0">
                <a:moveTo>
                  <a:pt x="1427" y="303"/>
                </a:moveTo>
                <a:lnTo>
                  <a:pt x="1427" y="303"/>
                </a:lnTo>
                <a:lnTo>
                  <a:pt x="1427" y="0"/>
                </a:lnTo>
                <a:lnTo>
                  <a:pt x="0" y="0"/>
                </a:lnTo>
                <a:lnTo>
                  <a:pt x="0" y="594"/>
                </a:lnTo>
                <a:lnTo>
                  <a:pt x="0" y="594"/>
                </a:lnTo>
                <a:lnTo>
                  <a:pt x="0" y="615"/>
                </a:lnTo>
                <a:lnTo>
                  <a:pt x="1" y="636"/>
                </a:lnTo>
                <a:lnTo>
                  <a:pt x="5" y="658"/>
                </a:lnTo>
                <a:lnTo>
                  <a:pt x="10" y="679"/>
                </a:lnTo>
                <a:lnTo>
                  <a:pt x="16" y="698"/>
                </a:lnTo>
                <a:lnTo>
                  <a:pt x="23" y="718"/>
                </a:lnTo>
                <a:lnTo>
                  <a:pt x="31" y="738"/>
                </a:lnTo>
                <a:lnTo>
                  <a:pt x="39" y="757"/>
                </a:lnTo>
                <a:lnTo>
                  <a:pt x="49" y="775"/>
                </a:lnTo>
                <a:lnTo>
                  <a:pt x="60" y="793"/>
                </a:lnTo>
                <a:lnTo>
                  <a:pt x="73" y="811"/>
                </a:lnTo>
                <a:lnTo>
                  <a:pt x="86" y="827"/>
                </a:lnTo>
                <a:lnTo>
                  <a:pt x="99" y="844"/>
                </a:lnTo>
                <a:lnTo>
                  <a:pt x="114" y="860"/>
                </a:lnTo>
                <a:lnTo>
                  <a:pt x="130" y="875"/>
                </a:lnTo>
                <a:lnTo>
                  <a:pt x="147" y="889"/>
                </a:lnTo>
                <a:lnTo>
                  <a:pt x="165" y="902"/>
                </a:lnTo>
                <a:lnTo>
                  <a:pt x="183" y="917"/>
                </a:lnTo>
                <a:lnTo>
                  <a:pt x="202" y="929"/>
                </a:lnTo>
                <a:lnTo>
                  <a:pt x="222" y="940"/>
                </a:lnTo>
                <a:lnTo>
                  <a:pt x="243" y="951"/>
                </a:lnTo>
                <a:lnTo>
                  <a:pt x="264" y="961"/>
                </a:lnTo>
                <a:lnTo>
                  <a:pt x="285" y="971"/>
                </a:lnTo>
                <a:lnTo>
                  <a:pt x="308" y="979"/>
                </a:lnTo>
                <a:lnTo>
                  <a:pt x="331" y="986"/>
                </a:lnTo>
                <a:lnTo>
                  <a:pt x="354" y="992"/>
                </a:lnTo>
                <a:lnTo>
                  <a:pt x="378" y="999"/>
                </a:lnTo>
                <a:lnTo>
                  <a:pt x="403" y="1004"/>
                </a:lnTo>
                <a:lnTo>
                  <a:pt x="427" y="1007"/>
                </a:lnTo>
                <a:lnTo>
                  <a:pt x="454" y="1010"/>
                </a:lnTo>
                <a:lnTo>
                  <a:pt x="478" y="1012"/>
                </a:lnTo>
                <a:lnTo>
                  <a:pt x="504" y="1012"/>
                </a:lnTo>
                <a:lnTo>
                  <a:pt x="3572" y="1012"/>
                </a:lnTo>
                <a:lnTo>
                  <a:pt x="3572" y="760"/>
                </a:lnTo>
                <a:lnTo>
                  <a:pt x="1882" y="760"/>
                </a:lnTo>
                <a:lnTo>
                  <a:pt x="1882" y="760"/>
                </a:lnTo>
                <a:lnTo>
                  <a:pt x="1859" y="759"/>
                </a:lnTo>
                <a:lnTo>
                  <a:pt x="1836" y="757"/>
                </a:lnTo>
                <a:lnTo>
                  <a:pt x="1814" y="754"/>
                </a:lnTo>
                <a:lnTo>
                  <a:pt x="1791" y="751"/>
                </a:lnTo>
                <a:lnTo>
                  <a:pt x="1768" y="746"/>
                </a:lnTo>
                <a:lnTo>
                  <a:pt x="1747" y="739"/>
                </a:lnTo>
                <a:lnTo>
                  <a:pt x="1725" y="733"/>
                </a:lnTo>
                <a:lnTo>
                  <a:pt x="1704" y="724"/>
                </a:lnTo>
                <a:lnTo>
                  <a:pt x="1685" y="715"/>
                </a:lnTo>
                <a:lnTo>
                  <a:pt x="1665" y="705"/>
                </a:lnTo>
                <a:lnTo>
                  <a:pt x="1645" y="693"/>
                </a:lnTo>
                <a:lnTo>
                  <a:pt x="1627" y="682"/>
                </a:lnTo>
                <a:lnTo>
                  <a:pt x="1609" y="669"/>
                </a:lnTo>
                <a:lnTo>
                  <a:pt x="1592" y="656"/>
                </a:lnTo>
                <a:lnTo>
                  <a:pt x="1575" y="641"/>
                </a:lnTo>
                <a:lnTo>
                  <a:pt x="1560" y="627"/>
                </a:lnTo>
                <a:lnTo>
                  <a:pt x="1544" y="610"/>
                </a:lnTo>
                <a:lnTo>
                  <a:pt x="1529" y="594"/>
                </a:lnTo>
                <a:lnTo>
                  <a:pt x="1516" y="576"/>
                </a:lnTo>
                <a:lnTo>
                  <a:pt x="1503" y="558"/>
                </a:lnTo>
                <a:lnTo>
                  <a:pt x="1492" y="540"/>
                </a:lnTo>
                <a:lnTo>
                  <a:pt x="1480" y="520"/>
                </a:lnTo>
                <a:lnTo>
                  <a:pt x="1471" y="501"/>
                </a:lnTo>
                <a:lnTo>
                  <a:pt x="1463" y="481"/>
                </a:lnTo>
                <a:lnTo>
                  <a:pt x="1454" y="460"/>
                </a:lnTo>
                <a:lnTo>
                  <a:pt x="1446" y="439"/>
                </a:lnTo>
                <a:lnTo>
                  <a:pt x="1440" y="418"/>
                </a:lnTo>
                <a:lnTo>
                  <a:pt x="1435" y="395"/>
                </a:lnTo>
                <a:lnTo>
                  <a:pt x="1432" y="372"/>
                </a:lnTo>
                <a:lnTo>
                  <a:pt x="1428" y="349"/>
                </a:lnTo>
                <a:lnTo>
                  <a:pt x="1427" y="326"/>
                </a:lnTo>
                <a:lnTo>
                  <a:pt x="1427" y="303"/>
                </a:lnTo>
                <a:lnTo>
                  <a:pt x="1427" y="3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6781800" y="4659251"/>
            <a:ext cx="1903412" cy="736601"/>
          </a:xfrm>
          <a:custGeom>
            <a:avLst/>
            <a:gdLst/>
            <a:ahLst/>
            <a:cxnLst/>
            <a:rect l="0" t="0" r="0" b="0"/>
            <a:pathLst>
              <a:path w="2398" h="927" extrusionOk="0">
                <a:moveTo>
                  <a:pt x="971" y="708"/>
                </a:moveTo>
                <a:lnTo>
                  <a:pt x="971" y="708"/>
                </a:lnTo>
                <a:lnTo>
                  <a:pt x="971" y="927"/>
                </a:lnTo>
                <a:lnTo>
                  <a:pt x="2398" y="927"/>
                </a:lnTo>
                <a:lnTo>
                  <a:pt x="2398" y="418"/>
                </a:lnTo>
                <a:lnTo>
                  <a:pt x="2398" y="418"/>
                </a:lnTo>
                <a:lnTo>
                  <a:pt x="2398" y="395"/>
                </a:lnTo>
                <a:lnTo>
                  <a:pt x="2395" y="374"/>
                </a:lnTo>
                <a:lnTo>
                  <a:pt x="2392" y="354"/>
                </a:lnTo>
                <a:lnTo>
                  <a:pt x="2389" y="333"/>
                </a:lnTo>
                <a:lnTo>
                  <a:pt x="2382" y="313"/>
                </a:lnTo>
                <a:lnTo>
                  <a:pt x="2375" y="294"/>
                </a:lnTo>
                <a:lnTo>
                  <a:pt x="2367" y="274"/>
                </a:lnTo>
                <a:lnTo>
                  <a:pt x="2359" y="254"/>
                </a:lnTo>
                <a:lnTo>
                  <a:pt x="2348" y="236"/>
                </a:lnTo>
                <a:lnTo>
                  <a:pt x="2338" y="219"/>
                </a:lnTo>
                <a:lnTo>
                  <a:pt x="2325" y="201"/>
                </a:lnTo>
                <a:lnTo>
                  <a:pt x="2312" y="184"/>
                </a:lnTo>
                <a:lnTo>
                  <a:pt x="2299" y="168"/>
                </a:lnTo>
                <a:lnTo>
                  <a:pt x="2282" y="152"/>
                </a:lnTo>
                <a:lnTo>
                  <a:pt x="2268" y="137"/>
                </a:lnTo>
                <a:lnTo>
                  <a:pt x="2250" y="122"/>
                </a:lnTo>
                <a:lnTo>
                  <a:pt x="2233" y="108"/>
                </a:lnTo>
                <a:lnTo>
                  <a:pt x="2214" y="94"/>
                </a:lnTo>
                <a:lnTo>
                  <a:pt x="2196" y="83"/>
                </a:lnTo>
                <a:lnTo>
                  <a:pt x="2176" y="70"/>
                </a:lnTo>
                <a:lnTo>
                  <a:pt x="2155" y="60"/>
                </a:lnTo>
                <a:lnTo>
                  <a:pt x="2134" y="50"/>
                </a:lnTo>
                <a:lnTo>
                  <a:pt x="2113" y="41"/>
                </a:lnTo>
                <a:lnTo>
                  <a:pt x="2090" y="32"/>
                </a:lnTo>
                <a:lnTo>
                  <a:pt x="2067" y="24"/>
                </a:lnTo>
                <a:lnTo>
                  <a:pt x="2044" y="18"/>
                </a:lnTo>
                <a:lnTo>
                  <a:pt x="2020" y="13"/>
                </a:lnTo>
                <a:lnTo>
                  <a:pt x="1995" y="8"/>
                </a:lnTo>
                <a:lnTo>
                  <a:pt x="1971" y="5"/>
                </a:lnTo>
                <a:lnTo>
                  <a:pt x="1944" y="1"/>
                </a:lnTo>
                <a:lnTo>
                  <a:pt x="1920" y="0"/>
                </a:lnTo>
                <a:lnTo>
                  <a:pt x="1894" y="0"/>
                </a:lnTo>
                <a:lnTo>
                  <a:pt x="0" y="0"/>
                </a:lnTo>
                <a:lnTo>
                  <a:pt x="0" y="251"/>
                </a:lnTo>
                <a:lnTo>
                  <a:pt x="514" y="251"/>
                </a:lnTo>
                <a:lnTo>
                  <a:pt x="514" y="251"/>
                </a:lnTo>
                <a:lnTo>
                  <a:pt x="539" y="251"/>
                </a:lnTo>
                <a:lnTo>
                  <a:pt x="562" y="254"/>
                </a:lnTo>
                <a:lnTo>
                  <a:pt x="585" y="256"/>
                </a:lnTo>
                <a:lnTo>
                  <a:pt x="607" y="261"/>
                </a:lnTo>
                <a:lnTo>
                  <a:pt x="629" y="266"/>
                </a:lnTo>
                <a:lnTo>
                  <a:pt x="651" y="272"/>
                </a:lnTo>
                <a:lnTo>
                  <a:pt x="673" y="279"/>
                </a:lnTo>
                <a:lnTo>
                  <a:pt x="692" y="287"/>
                </a:lnTo>
                <a:lnTo>
                  <a:pt x="713" y="297"/>
                </a:lnTo>
                <a:lnTo>
                  <a:pt x="733" y="307"/>
                </a:lnTo>
                <a:lnTo>
                  <a:pt x="753" y="318"/>
                </a:lnTo>
                <a:lnTo>
                  <a:pt x="771" y="330"/>
                </a:lnTo>
                <a:lnTo>
                  <a:pt x="789" y="343"/>
                </a:lnTo>
                <a:lnTo>
                  <a:pt x="805" y="356"/>
                </a:lnTo>
                <a:lnTo>
                  <a:pt x="823" y="370"/>
                </a:lnTo>
                <a:lnTo>
                  <a:pt x="838" y="385"/>
                </a:lnTo>
                <a:lnTo>
                  <a:pt x="854" y="401"/>
                </a:lnTo>
                <a:lnTo>
                  <a:pt x="867" y="418"/>
                </a:lnTo>
                <a:lnTo>
                  <a:pt x="882" y="434"/>
                </a:lnTo>
                <a:lnTo>
                  <a:pt x="893" y="452"/>
                </a:lnTo>
                <a:lnTo>
                  <a:pt x="906" y="472"/>
                </a:lnTo>
                <a:lnTo>
                  <a:pt x="918" y="491"/>
                </a:lnTo>
                <a:lnTo>
                  <a:pt x="927" y="511"/>
                </a:lnTo>
                <a:lnTo>
                  <a:pt x="936" y="530"/>
                </a:lnTo>
                <a:lnTo>
                  <a:pt x="944" y="552"/>
                </a:lnTo>
                <a:lnTo>
                  <a:pt x="952" y="573"/>
                </a:lnTo>
                <a:lnTo>
                  <a:pt x="957" y="594"/>
                </a:lnTo>
                <a:lnTo>
                  <a:pt x="963" y="617"/>
                </a:lnTo>
                <a:lnTo>
                  <a:pt x="967" y="638"/>
                </a:lnTo>
                <a:lnTo>
                  <a:pt x="970" y="661"/>
                </a:lnTo>
                <a:lnTo>
                  <a:pt x="971" y="685"/>
                </a:lnTo>
                <a:lnTo>
                  <a:pt x="971" y="708"/>
                </a:lnTo>
                <a:lnTo>
                  <a:pt x="971" y="7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381000" y="0"/>
            <a:ext cx="1136699" cy="39623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3268663" y="4659251"/>
            <a:ext cx="1700099" cy="2000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5021262" y="4659251"/>
            <a:ext cx="1684199" cy="2000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7546975" y="5449826"/>
            <a:ext cx="1139824" cy="1409700"/>
          </a:xfrm>
          <a:custGeom>
            <a:avLst/>
            <a:gdLst/>
            <a:ahLst/>
            <a:cxnLst/>
            <a:rect l="0" t="0" r="0" b="0"/>
            <a:pathLst>
              <a:path w="1437" h="1776" extrusionOk="0">
                <a:moveTo>
                  <a:pt x="1435" y="1776"/>
                </a:moveTo>
                <a:lnTo>
                  <a:pt x="0" y="1776"/>
                </a:lnTo>
                <a:lnTo>
                  <a:pt x="2" y="0"/>
                </a:lnTo>
                <a:lnTo>
                  <a:pt x="1437" y="0"/>
                </a:lnTo>
                <a:lnTo>
                  <a:pt x="1435" y="177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2220060" y="2916233"/>
            <a:ext cx="4710000" cy="1650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2220060" y="4974907"/>
            <a:ext cx="4710000" cy="884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buNone/>
              <a:defRPr sz="2400"/>
            </a:lvl1pPr>
            <a:lvl2pPr algn="ctr">
              <a:spcBef>
                <a:spcPts val="0"/>
              </a:spcBef>
              <a:buNone/>
              <a:defRPr/>
            </a:lvl2pPr>
            <a:lvl3pPr algn="ctr">
              <a:spcBef>
                <a:spcPts val="0"/>
              </a:spcBef>
              <a:buNone/>
              <a:defRPr/>
            </a:lvl3pPr>
            <a:lvl4pPr algn="ctr">
              <a:spcBef>
                <a:spcPts val="0"/>
              </a:spcBef>
              <a:buSzPct val="100000"/>
              <a:buNone/>
              <a:defRPr sz="2400"/>
            </a:lvl4pPr>
            <a:lvl5pPr algn="ctr">
              <a:spcBef>
                <a:spcPts val="0"/>
              </a:spcBef>
              <a:buSzPct val="100000"/>
              <a:buNone/>
              <a:defRPr sz="2400"/>
            </a:lvl5pPr>
            <a:lvl6pPr algn="ctr">
              <a:spcBef>
                <a:spcPts val="0"/>
              </a:spcBef>
              <a:buSzPct val="100000"/>
              <a:buNone/>
              <a:defRPr sz="2400"/>
            </a:lvl6pPr>
            <a:lvl7pPr algn="ctr">
              <a:spcBef>
                <a:spcPts val="0"/>
              </a:spcBef>
              <a:buSzPct val="100000"/>
              <a:buNone/>
              <a:defRPr sz="2400"/>
            </a:lvl7pPr>
            <a:lvl8pPr algn="ctr">
              <a:spcBef>
                <a:spcPts val="0"/>
              </a:spcBef>
              <a:buSzPct val="100000"/>
              <a:buNone/>
              <a:defRPr sz="2400"/>
            </a:lvl8pPr>
            <a:lvl9pPr algn="ctr">
              <a:spcBef>
                <a:spcPts val="0"/>
              </a:spcBef>
              <a:buSzPct val="100000"/>
              <a:buNone/>
              <a:defRPr sz="24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152401" y="1371600"/>
            <a:ext cx="2208212" cy="3182937"/>
          </a:xfrm>
          <a:custGeom>
            <a:avLst/>
            <a:gdLst/>
            <a:ahLst/>
            <a:cxnLst/>
            <a:rect l="0" t="0" r="0" b="0"/>
            <a:pathLst>
              <a:path w="2782" h="4010" extrusionOk="0">
                <a:moveTo>
                  <a:pt x="635" y="719"/>
                </a:moveTo>
                <a:lnTo>
                  <a:pt x="635" y="719"/>
                </a:lnTo>
                <a:lnTo>
                  <a:pt x="635" y="4010"/>
                </a:lnTo>
                <a:lnTo>
                  <a:pt x="0" y="4010"/>
                </a:lnTo>
                <a:lnTo>
                  <a:pt x="0" y="418"/>
                </a:lnTo>
                <a:lnTo>
                  <a:pt x="0" y="418"/>
                </a:lnTo>
                <a:lnTo>
                  <a:pt x="0" y="397"/>
                </a:lnTo>
                <a:lnTo>
                  <a:pt x="2" y="376"/>
                </a:lnTo>
                <a:lnTo>
                  <a:pt x="5" y="355"/>
                </a:lnTo>
                <a:lnTo>
                  <a:pt x="10" y="333"/>
                </a:lnTo>
                <a:lnTo>
                  <a:pt x="15" y="314"/>
                </a:lnTo>
                <a:lnTo>
                  <a:pt x="21" y="294"/>
                </a:lnTo>
                <a:lnTo>
                  <a:pt x="29" y="275"/>
                </a:lnTo>
                <a:lnTo>
                  <a:pt x="39" y="255"/>
                </a:lnTo>
                <a:lnTo>
                  <a:pt x="49" y="237"/>
                </a:lnTo>
                <a:lnTo>
                  <a:pt x="60" y="219"/>
                </a:lnTo>
                <a:lnTo>
                  <a:pt x="72" y="201"/>
                </a:lnTo>
                <a:lnTo>
                  <a:pt x="85" y="185"/>
                </a:lnTo>
                <a:lnTo>
                  <a:pt x="100" y="169"/>
                </a:lnTo>
                <a:lnTo>
                  <a:pt x="114" y="152"/>
                </a:lnTo>
                <a:lnTo>
                  <a:pt x="131" y="137"/>
                </a:lnTo>
                <a:lnTo>
                  <a:pt x="147" y="123"/>
                </a:lnTo>
                <a:lnTo>
                  <a:pt x="165" y="110"/>
                </a:lnTo>
                <a:lnTo>
                  <a:pt x="183" y="97"/>
                </a:lnTo>
                <a:lnTo>
                  <a:pt x="202" y="84"/>
                </a:lnTo>
                <a:lnTo>
                  <a:pt x="222" y="72"/>
                </a:lnTo>
                <a:lnTo>
                  <a:pt x="242" y="61"/>
                </a:lnTo>
                <a:lnTo>
                  <a:pt x="263" y="51"/>
                </a:lnTo>
                <a:lnTo>
                  <a:pt x="286" y="41"/>
                </a:lnTo>
                <a:lnTo>
                  <a:pt x="307" y="33"/>
                </a:lnTo>
                <a:lnTo>
                  <a:pt x="330" y="26"/>
                </a:lnTo>
                <a:lnTo>
                  <a:pt x="354" y="20"/>
                </a:lnTo>
                <a:lnTo>
                  <a:pt x="379" y="13"/>
                </a:lnTo>
                <a:lnTo>
                  <a:pt x="403" y="9"/>
                </a:lnTo>
                <a:lnTo>
                  <a:pt x="428" y="5"/>
                </a:lnTo>
                <a:lnTo>
                  <a:pt x="452" y="4"/>
                </a:lnTo>
                <a:lnTo>
                  <a:pt x="478" y="2"/>
                </a:lnTo>
                <a:lnTo>
                  <a:pt x="504" y="0"/>
                </a:lnTo>
                <a:lnTo>
                  <a:pt x="2782" y="0"/>
                </a:lnTo>
                <a:lnTo>
                  <a:pt x="2782" y="263"/>
                </a:lnTo>
                <a:lnTo>
                  <a:pt x="1092" y="263"/>
                </a:lnTo>
                <a:lnTo>
                  <a:pt x="1092" y="263"/>
                </a:lnTo>
                <a:lnTo>
                  <a:pt x="1069" y="263"/>
                </a:lnTo>
                <a:lnTo>
                  <a:pt x="1045" y="265"/>
                </a:lnTo>
                <a:lnTo>
                  <a:pt x="1022" y="268"/>
                </a:lnTo>
                <a:lnTo>
                  <a:pt x="1001" y="271"/>
                </a:lnTo>
                <a:lnTo>
                  <a:pt x="978" y="276"/>
                </a:lnTo>
                <a:lnTo>
                  <a:pt x="957" y="283"/>
                </a:lnTo>
                <a:lnTo>
                  <a:pt x="935" y="291"/>
                </a:lnTo>
                <a:lnTo>
                  <a:pt x="914" y="299"/>
                </a:lnTo>
                <a:lnTo>
                  <a:pt x="895" y="307"/>
                </a:lnTo>
                <a:lnTo>
                  <a:pt x="875" y="317"/>
                </a:lnTo>
                <a:lnTo>
                  <a:pt x="855" y="329"/>
                </a:lnTo>
                <a:lnTo>
                  <a:pt x="838" y="340"/>
                </a:lnTo>
                <a:lnTo>
                  <a:pt x="820" y="353"/>
                </a:lnTo>
                <a:lnTo>
                  <a:pt x="802" y="368"/>
                </a:lnTo>
                <a:lnTo>
                  <a:pt x="785" y="381"/>
                </a:lnTo>
                <a:lnTo>
                  <a:pt x="769" y="397"/>
                </a:lnTo>
                <a:lnTo>
                  <a:pt x="754" y="412"/>
                </a:lnTo>
                <a:lnTo>
                  <a:pt x="740" y="428"/>
                </a:lnTo>
                <a:lnTo>
                  <a:pt x="727" y="446"/>
                </a:lnTo>
                <a:lnTo>
                  <a:pt x="713" y="464"/>
                </a:lnTo>
                <a:lnTo>
                  <a:pt x="702" y="482"/>
                </a:lnTo>
                <a:lnTo>
                  <a:pt x="691" y="502"/>
                </a:lnTo>
                <a:lnTo>
                  <a:pt x="681" y="521"/>
                </a:lnTo>
                <a:lnTo>
                  <a:pt x="671" y="542"/>
                </a:lnTo>
                <a:lnTo>
                  <a:pt x="663" y="562"/>
                </a:lnTo>
                <a:lnTo>
                  <a:pt x="656" y="583"/>
                </a:lnTo>
                <a:lnTo>
                  <a:pt x="650" y="606"/>
                </a:lnTo>
                <a:lnTo>
                  <a:pt x="645" y="627"/>
                </a:lnTo>
                <a:lnTo>
                  <a:pt x="640" y="650"/>
                </a:lnTo>
                <a:lnTo>
                  <a:pt x="638" y="673"/>
                </a:lnTo>
                <a:lnTo>
                  <a:pt x="637" y="696"/>
                </a:lnTo>
                <a:lnTo>
                  <a:pt x="635" y="719"/>
                </a:lnTo>
                <a:lnTo>
                  <a:pt x="635" y="7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152401" y="4641850"/>
            <a:ext cx="498599" cy="22160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2413000" y="1371600"/>
            <a:ext cx="24320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>
            <a:off x="4911726" y="1371600"/>
            <a:ext cx="1965299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/>
          <p:nvPr/>
        </p:nvSpPr>
        <p:spPr>
          <a:xfrm>
            <a:off x="6943725" y="1371600"/>
            <a:ext cx="2200199" cy="20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854948" y="1579562"/>
            <a:ext cx="7831799" cy="4988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152401" y="1371600"/>
            <a:ext cx="2208212" cy="3182937"/>
          </a:xfrm>
          <a:custGeom>
            <a:avLst/>
            <a:gdLst/>
            <a:ahLst/>
            <a:cxnLst/>
            <a:rect l="0" t="0" r="0" b="0"/>
            <a:pathLst>
              <a:path w="2782" h="4010" extrusionOk="0">
                <a:moveTo>
                  <a:pt x="635" y="719"/>
                </a:moveTo>
                <a:lnTo>
                  <a:pt x="635" y="719"/>
                </a:lnTo>
                <a:lnTo>
                  <a:pt x="635" y="4010"/>
                </a:lnTo>
                <a:lnTo>
                  <a:pt x="0" y="4010"/>
                </a:lnTo>
                <a:lnTo>
                  <a:pt x="0" y="418"/>
                </a:lnTo>
                <a:lnTo>
                  <a:pt x="0" y="418"/>
                </a:lnTo>
                <a:lnTo>
                  <a:pt x="0" y="397"/>
                </a:lnTo>
                <a:lnTo>
                  <a:pt x="2" y="376"/>
                </a:lnTo>
                <a:lnTo>
                  <a:pt x="5" y="355"/>
                </a:lnTo>
                <a:lnTo>
                  <a:pt x="10" y="333"/>
                </a:lnTo>
                <a:lnTo>
                  <a:pt x="15" y="314"/>
                </a:lnTo>
                <a:lnTo>
                  <a:pt x="21" y="294"/>
                </a:lnTo>
                <a:lnTo>
                  <a:pt x="29" y="275"/>
                </a:lnTo>
                <a:lnTo>
                  <a:pt x="39" y="255"/>
                </a:lnTo>
                <a:lnTo>
                  <a:pt x="49" y="237"/>
                </a:lnTo>
                <a:lnTo>
                  <a:pt x="60" y="219"/>
                </a:lnTo>
                <a:lnTo>
                  <a:pt x="72" y="201"/>
                </a:lnTo>
                <a:lnTo>
                  <a:pt x="85" y="185"/>
                </a:lnTo>
                <a:lnTo>
                  <a:pt x="100" y="169"/>
                </a:lnTo>
                <a:lnTo>
                  <a:pt x="114" y="152"/>
                </a:lnTo>
                <a:lnTo>
                  <a:pt x="131" y="137"/>
                </a:lnTo>
                <a:lnTo>
                  <a:pt x="147" y="123"/>
                </a:lnTo>
                <a:lnTo>
                  <a:pt x="165" y="110"/>
                </a:lnTo>
                <a:lnTo>
                  <a:pt x="183" y="97"/>
                </a:lnTo>
                <a:lnTo>
                  <a:pt x="202" y="84"/>
                </a:lnTo>
                <a:lnTo>
                  <a:pt x="222" y="72"/>
                </a:lnTo>
                <a:lnTo>
                  <a:pt x="242" y="61"/>
                </a:lnTo>
                <a:lnTo>
                  <a:pt x="263" y="51"/>
                </a:lnTo>
                <a:lnTo>
                  <a:pt x="286" y="41"/>
                </a:lnTo>
                <a:lnTo>
                  <a:pt x="307" y="33"/>
                </a:lnTo>
                <a:lnTo>
                  <a:pt x="330" y="26"/>
                </a:lnTo>
                <a:lnTo>
                  <a:pt x="354" y="20"/>
                </a:lnTo>
                <a:lnTo>
                  <a:pt x="379" y="13"/>
                </a:lnTo>
                <a:lnTo>
                  <a:pt x="403" y="9"/>
                </a:lnTo>
                <a:lnTo>
                  <a:pt x="428" y="5"/>
                </a:lnTo>
                <a:lnTo>
                  <a:pt x="452" y="4"/>
                </a:lnTo>
                <a:lnTo>
                  <a:pt x="478" y="2"/>
                </a:lnTo>
                <a:lnTo>
                  <a:pt x="504" y="0"/>
                </a:lnTo>
                <a:lnTo>
                  <a:pt x="2782" y="0"/>
                </a:lnTo>
                <a:lnTo>
                  <a:pt x="2782" y="263"/>
                </a:lnTo>
                <a:lnTo>
                  <a:pt x="1092" y="263"/>
                </a:lnTo>
                <a:lnTo>
                  <a:pt x="1092" y="263"/>
                </a:lnTo>
                <a:lnTo>
                  <a:pt x="1069" y="263"/>
                </a:lnTo>
                <a:lnTo>
                  <a:pt x="1045" y="265"/>
                </a:lnTo>
                <a:lnTo>
                  <a:pt x="1022" y="268"/>
                </a:lnTo>
                <a:lnTo>
                  <a:pt x="1001" y="271"/>
                </a:lnTo>
                <a:lnTo>
                  <a:pt x="978" y="276"/>
                </a:lnTo>
                <a:lnTo>
                  <a:pt x="957" y="283"/>
                </a:lnTo>
                <a:lnTo>
                  <a:pt x="935" y="291"/>
                </a:lnTo>
                <a:lnTo>
                  <a:pt x="914" y="299"/>
                </a:lnTo>
                <a:lnTo>
                  <a:pt x="895" y="307"/>
                </a:lnTo>
                <a:lnTo>
                  <a:pt x="875" y="317"/>
                </a:lnTo>
                <a:lnTo>
                  <a:pt x="855" y="329"/>
                </a:lnTo>
                <a:lnTo>
                  <a:pt x="838" y="340"/>
                </a:lnTo>
                <a:lnTo>
                  <a:pt x="820" y="353"/>
                </a:lnTo>
                <a:lnTo>
                  <a:pt x="802" y="368"/>
                </a:lnTo>
                <a:lnTo>
                  <a:pt x="785" y="381"/>
                </a:lnTo>
                <a:lnTo>
                  <a:pt x="769" y="397"/>
                </a:lnTo>
                <a:lnTo>
                  <a:pt x="754" y="412"/>
                </a:lnTo>
                <a:lnTo>
                  <a:pt x="740" y="428"/>
                </a:lnTo>
                <a:lnTo>
                  <a:pt x="727" y="446"/>
                </a:lnTo>
                <a:lnTo>
                  <a:pt x="713" y="464"/>
                </a:lnTo>
                <a:lnTo>
                  <a:pt x="702" y="482"/>
                </a:lnTo>
                <a:lnTo>
                  <a:pt x="691" y="502"/>
                </a:lnTo>
                <a:lnTo>
                  <a:pt x="681" y="521"/>
                </a:lnTo>
                <a:lnTo>
                  <a:pt x="671" y="542"/>
                </a:lnTo>
                <a:lnTo>
                  <a:pt x="663" y="562"/>
                </a:lnTo>
                <a:lnTo>
                  <a:pt x="656" y="583"/>
                </a:lnTo>
                <a:lnTo>
                  <a:pt x="650" y="606"/>
                </a:lnTo>
                <a:lnTo>
                  <a:pt x="645" y="627"/>
                </a:lnTo>
                <a:lnTo>
                  <a:pt x="640" y="650"/>
                </a:lnTo>
                <a:lnTo>
                  <a:pt x="638" y="673"/>
                </a:lnTo>
                <a:lnTo>
                  <a:pt x="637" y="696"/>
                </a:lnTo>
                <a:lnTo>
                  <a:pt x="635" y="719"/>
                </a:lnTo>
                <a:lnTo>
                  <a:pt x="635" y="7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152401" y="4641850"/>
            <a:ext cx="498599" cy="22160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413000" y="1371600"/>
            <a:ext cx="24320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Shape 31"/>
          <p:cNvSpPr/>
          <p:nvPr/>
        </p:nvSpPr>
        <p:spPr>
          <a:xfrm>
            <a:off x="4911726" y="1371600"/>
            <a:ext cx="1965299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6943725" y="1371600"/>
            <a:ext cx="2200199" cy="20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854948" y="1579562"/>
            <a:ext cx="3859799" cy="4988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4827083" y="1579562"/>
            <a:ext cx="3859799" cy="4988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152401" y="1371600"/>
            <a:ext cx="2208212" cy="3182937"/>
          </a:xfrm>
          <a:custGeom>
            <a:avLst/>
            <a:gdLst/>
            <a:ahLst/>
            <a:cxnLst/>
            <a:rect l="0" t="0" r="0" b="0"/>
            <a:pathLst>
              <a:path w="2782" h="4010" extrusionOk="0">
                <a:moveTo>
                  <a:pt x="635" y="719"/>
                </a:moveTo>
                <a:lnTo>
                  <a:pt x="635" y="719"/>
                </a:lnTo>
                <a:lnTo>
                  <a:pt x="635" y="4010"/>
                </a:lnTo>
                <a:lnTo>
                  <a:pt x="0" y="4010"/>
                </a:lnTo>
                <a:lnTo>
                  <a:pt x="0" y="418"/>
                </a:lnTo>
                <a:lnTo>
                  <a:pt x="0" y="418"/>
                </a:lnTo>
                <a:lnTo>
                  <a:pt x="0" y="397"/>
                </a:lnTo>
                <a:lnTo>
                  <a:pt x="2" y="376"/>
                </a:lnTo>
                <a:lnTo>
                  <a:pt x="5" y="355"/>
                </a:lnTo>
                <a:lnTo>
                  <a:pt x="10" y="333"/>
                </a:lnTo>
                <a:lnTo>
                  <a:pt x="15" y="314"/>
                </a:lnTo>
                <a:lnTo>
                  <a:pt x="21" y="294"/>
                </a:lnTo>
                <a:lnTo>
                  <a:pt x="29" y="275"/>
                </a:lnTo>
                <a:lnTo>
                  <a:pt x="39" y="255"/>
                </a:lnTo>
                <a:lnTo>
                  <a:pt x="49" y="237"/>
                </a:lnTo>
                <a:lnTo>
                  <a:pt x="60" y="219"/>
                </a:lnTo>
                <a:lnTo>
                  <a:pt x="72" y="201"/>
                </a:lnTo>
                <a:lnTo>
                  <a:pt x="85" y="185"/>
                </a:lnTo>
                <a:lnTo>
                  <a:pt x="100" y="169"/>
                </a:lnTo>
                <a:lnTo>
                  <a:pt x="114" y="152"/>
                </a:lnTo>
                <a:lnTo>
                  <a:pt x="131" y="137"/>
                </a:lnTo>
                <a:lnTo>
                  <a:pt x="147" y="123"/>
                </a:lnTo>
                <a:lnTo>
                  <a:pt x="165" y="110"/>
                </a:lnTo>
                <a:lnTo>
                  <a:pt x="183" y="97"/>
                </a:lnTo>
                <a:lnTo>
                  <a:pt x="202" y="84"/>
                </a:lnTo>
                <a:lnTo>
                  <a:pt x="222" y="72"/>
                </a:lnTo>
                <a:lnTo>
                  <a:pt x="242" y="61"/>
                </a:lnTo>
                <a:lnTo>
                  <a:pt x="263" y="51"/>
                </a:lnTo>
                <a:lnTo>
                  <a:pt x="286" y="41"/>
                </a:lnTo>
                <a:lnTo>
                  <a:pt x="307" y="33"/>
                </a:lnTo>
                <a:lnTo>
                  <a:pt x="330" y="26"/>
                </a:lnTo>
                <a:lnTo>
                  <a:pt x="354" y="20"/>
                </a:lnTo>
                <a:lnTo>
                  <a:pt x="379" y="13"/>
                </a:lnTo>
                <a:lnTo>
                  <a:pt x="403" y="9"/>
                </a:lnTo>
                <a:lnTo>
                  <a:pt x="428" y="5"/>
                </a:lnTo>
                <a:lnTo>
                  <a:pt x="452" y="4"/>
                </a:lnTo>
                <a:lnTo>
                  <a:pt x="478" y="2"/>
                </a:lnTo>
                <a:lnTo>
                  <a:pt x="504" y="0"/>
                </a:lnTo>
                <a:lnTo>
                  <a:pt x="2782" y="0"/>
                </a:lnTo>
                <a:lnTo>
                  <a:pt x="2782" y="263"/>
                </a:lnTo>
                <a:lnTo>
                  <a:pt x="1092" y="263"/>
                </a:lnTo>
                <a:lnTo>
                  <a:pt x="1092" y="263"/>
                </a:lnTo>
                <a:lnTo>
                  <a:pt x="1069" y="263"/>
                </a:lnTo>
                <a:lnTo>
                  <a:pt x="1045" y="265"/>
                </a:lnTo>
                <a:lnTo>
                  <a:pt x="1022" y="268"/>
                </a:lnTo>
                <a:lnTo>
                  <a:pt x="1001" y="271"/>
                </a:lnTo>
                <a:lnTo>
                  <a:pt x="978" y="276"/>
                </a:lnTo>
                <a:lnTo>
                  <a:pt x="957" y="283"/>
                </a:lnTo>
                <a:lnTo>
                  <a:pt x="935" y="291"/>
                </a:lnTo>
                <a:lnTo>
                  <a:pt x="914" y="299"/>
                </a:lnTo>
                <a:lnTo>
                  <a:pt x="895" y="307"/>
                </a:lnTo>
                <a:lnTo>
                  <a:pt x="875" y="317"/>
                </a:lnTo>
                <a:lnTo>
                  <a:pt x="855" y="329"/>
                </a:lnTo>
                <a:lnTo>
                  <a:pt x="838" y="340"/>
                </a:lnTo>
                <a:lnTo>
                  <a:pt x="820" y="353"/>
                </a:lnTo>
                <a:lnTo>
                  <a:pt x="802" y="368"/>
                </a:lnTo>
                <a:lnTo>
                  <a:pt x="785" y="381"/>
                </a:lnTo>
                <a:lnTo>
                  <a:pt x="769" y="397"/>
                </a:lnTo>
                <a:lnTo>
                  <a:pt x="754" y="412"/>
                </a:lnTo>
                <a:lnTo>
                  <a:pt x="740" y="428"/>
                </a:lnTo>
                <a:lnTo>
                  <a:pt x="727" y="446"/>
                </a:lnTo>
                <a:lnTo>
                  <a:pt x="713" y="464"/>
                </a:lnTo>
                <a:lnTo>
                  <a:pt x="702" y="482"/>
                </a:lnTo>
                <a:lnTo>
                  <a:pt x="691" y="502"/>
                </a:lnTo>
                <a:lnTo>
                  <a:pt x="681" y="521"/>
                </a:lnTo>
                <a:lnTo>
                  <a:pt x="671" y="542"/>
                </a:lnTo>
                <a:lnTo>
                  <a:pt x="663" y="562"/>
                </a:lnTo>
                <a:lnTo>
                  <a:pt x="656" y="583"/>
                </a:lnTo>
                <a:lnTo>
                  <a:pt x="650" y="606"/>
                </a:lnTo>
                <a:lnTo>
                  <a:pt x="645" y="627"/>
                </a:lnTo>
                <a:lnTo>
                  <a:pt x="640" y="650"/>
                </a:lnTo>
                <a:lnTo>
                  <a:pt x="638" y="673"/>
                </a:lnTo>
                <a:lnTo>
                  <a:pt x="637" y="696"/>
                </a:lnTo>
                <a:lnTo>
                  <a:pt x="635" y="719"/>
                </a:lnTo>
                <a:lnTo>
                  <a:pt x="635" y="7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152401" y="4641850"/>
            <a:ext cx="498599" cy="22160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0" name="Shape 40"/>
          <p:cNvSpPr/>
          <p:nvPr/>
        </p:nvSpPr>
        <p:spPr>
          <a:xfrm>
            <a:off x="2413000" y="1371600"/>
            <a:ext cx="24320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/>
          <p:nvPr/>
        </p:nvSpPr>
        <p:spPr>
          <a:xfrm>
            <a:off x="4911726" y="1371600"/>
            <a:ext cx="1965299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6943725" y="1371600"/>
            <a:ext cx="2200199" cy="20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 rot="10800000" flipH="1">
            <a:off x="228600" y="5333978"/>
            <a:ext cx="2208225" cy="1527698"/>
          </a:xfrm>
          <a:custGeom>
            <a:avLst/>
            <a:gdLst/>
            <a:ahLst/>
            <a:cxnLst/>
            <a:rect l="0" t="0" r="0" b="0"/>
            <a:pathLst>
              <a:path w="10000" h="18832" extrusionOk="0">
                <a:moveTo>
                  <a:pt x="2283" y="11895"/>
                </a:moveTo>
                <a:lnTo>
                  <a:pt x="2283" y="11895"/>
                </a:lnTo>
                <a:cubicBezTo>
                  <a:pt x="2258" y="7997"/>
                  <a:pt x="2271" y="3898"/>
                  <a:pt x="2246" y="0"/>
                </a:cubicBezTo>
                <a:lnTo>
                  <a:pt x="37" y="98"/>
                </a:lnTo>
                <a:cubicBezTo>
                  <a:pt x="25" y="4986"/>
                  <a:pt x="12" y="9874"/>
                  <a:pt x="0" y="14762"/>
                </a:cubicBezTo>
                <a:lnTo>
                  <a:pt x="0" y="14762"/>
                </a:lnTo>
                <a:lnTo>
                  <a:pt x="0" y="14967"/>
                </a:lnTo>
                <a:cubicBezTo>
                  <a:pt x="2" y="15036"/>
                  <a:pt x="5" y="15104"/>
                  <a:pt x="7" y="15173"/>
                </a:cubicBezTo>
                <a:cubicBezTo>
                  <a:pt x="11" y="15241"/>
                  <a:pt x="14" y="15310"/>
                  <a:pt x="18" y="15378"/>
                </a:cubicBezTo>
                <a:cubicBezTo>
                  <a:pt x="24" y="15443"/>
                  <a:pt x="30" y="15509"/>
                  <a:pt x="36" y="15574"/>
                </a:cubicBezTo>
                <a:cubicBezTo>
                  <a:pt x="42" y="15642"/>
                  <a:pt x="48" y="15711"/>
                  <a:pt x="54" y="15779"/>
                </a:cubicBezTo>
                <a:cubicBezTo>
                  <a:pt x="61" y="15844"/>
                  <a:pt x="68" y="15910"/>
                  <a:pt x="75" y="15975"/>
                </a:cubicBezTo>
                <a:cubicBezTo>
                  <a:pt x="85" y="16037"/>
                  <a:pt x="94" y="16099"/>
                  <a:pt x="104" y="16161"/>
                </a:cubicBezTo>
                <a:cubicBezTo>
                  <a:pt x="116" y="16220"/>
                  <a:pt x="128" y="16278"/>
                  <a:pt x="140" y="16337"/>
                </a:cubicBezTo>
                <a:cubicBezTo>
                  <a:pt x="152" y="16402"/>
                  <a:pt x="164" y="16468"/>
                  <a:pt x="176" y="16533"/>
                </a:cubicBezTo>
                <a:cubicBezTo>
                  <a:pt x="189" y="16592"/>
                  <a:pt x="203" y="16650"/>
                  <a:pt x="216" y="16709"/>
                </a:cubicBezTo>
                <a:cubicBezTo>
                  <a:pt x="230" y="16761"/>
                  <a:pt x="245" y="16813"/>
                  <a:pt x="259" y="16865"/>
                </a:cubicBezTo>
                <a:cubicBezTo>
                  <a:pt x="275" y="16924"/>
                  <a:pt x="290" y="16982"/>
                  <a:pt x="306" y="17041"/>
                </a:cubicBezTo>
                <a:cubicBezTo>
                  <a:pt x="324" y="17097"/>
                  <a:pt x="341" y="17152"/>
                  <a:pt x="359" y="17208"/>
                </a:cubicBezTo>
                <a:cubicBezTo>
                  <a:pt x="376" y="17254"/>
                  <a:pt x="393" y="17299"/>
                  <a:pt x="410" y="17345"/>
                </a:cubicBezTo>
                <a:cubicBezTo>
                  <a:pt x="430" y="17400"/>
                  <a:pt x="451" y="17456"/>
                  <a:pt x="471" y="17511"/>
                </a:cubicBezTo>
                <a:cubicBezTo>
                  <a:pt x="490" y="17557"/>
                  <a:pt x="509" y="17602"/>
                  <a:pt x="528" y="17648"/>
                </a:cubicBezTo>
                <a:cubicBezTo>
                  <a:pt x="550" y="17690"/>
                  <a:pt x="571" y="17733"/>
                  <a:pt x="593" y="17775"/>
                </a:cubicBezTo>
                <a:cubicBezTo>
                  <a:pt x="615" y="17817"/>
                  <a:pt x="636" y="17860"/>
                  <a:pt x="658" y="17902"/>
                </a:cubicBezTo>
                <a:cubicBezTo>
                  <a:pt x="681" y="17945"/>
                  <a:pt x="703" y="17987"/>
                  <a:pt x="726" y="18030"/>
                </a:cubicBezTo>
                <a:lnTo>
                  <a:pt x="798" y="18147"/>
                </a:lnTo>
                <a:cubicBezTo>
                  <a:pt x="822" y="18180"/>
                  <a:pt x="846" y="18212"/>
                  <a:pt x="870" y="18245"/>
                </a:cubicBezTo>
                <a:lnTo>
                  <a:pt x="945" y="18353"/>
                </a:lnTo>
                <a:cubicBezTo>
                  <a:pt x="973" y="18379"/>
                  <a:pt x="1000" y="18405"/>
                  <a:pt x="1028" y="18431"/>
                </a:cubicBezTo>
                <a:cubicBezTo>
                  <a:pt x="1053" y="18457"/>
                  <a:pt x="1079" y="18483"/>
                  <a:pt x="1104" y="18509"/>
                </a:cubicBezTo>
                <a:lnTo>
                  <a:pt x="1186" y="18597"/>
                </a:lnTo>
                <a:lnTo>
                  <a:pt x="1272" y="18656"/>
                </a:lnTo>
                <a:cubicBezTo>
                  <a:pt x="1302" y="18672"/>
                  <a:pt x="1332" y="18689"/>
                  <a:pt x="1362" y="18705"/>
                </a:cubicBezTo>
                <a:cubicBezTo>
                  <a:pt x="1391" y="18721"/>
                  <a:pt x="1420" y="18738"/>
                  <a:pt x="1449" y="18754"/>
                </a:cubicBezTo>
                <a:cubicBezTo>
                  <a:pt x="1479" y="18770"/>
                  <a:pt x="1508" y="18787"/>
                  <a:pt x="1538" y="18803"/>
                </a:cubicBezTo>
                <a:lnTo>
                  <a:pt x="1625" y="18812"/>
                </a:lnTo>
                <a:cubicBezTo>
                  <a:pt x="1656" y="18819"/>
                  <a:pt x="1687" y="18825"/>
                  <a:pt x="1718" y="18832"/>
                </a:cubicBezTo>
                <a:lnTo>
                  <a:pt x="1812" y="18832"/>
                </a:lnTo>
                <a:lnTo>
                  <a:pt x="10000" y="18832"/>
                </a:lnTo>
                <a:lnTo>
                  <a:pt x="10000" y="16278"/>
                </a:lnTo>
                <a:lnTo>
                  <a:pt x="3925" y="16278"/>
                </a:lnTo>
                <a:lnTo>
                  <a:pt x="3925" y="16278"/>
                </a:lnTo>
                <a:lnTo>
                  <a:pt x="3843" y="16278"/>
                </a:lnTo>
                <a:cubicBezTo>
                  <a:pt x="3814" y="16272"/>
                  <a:pt x="3785" y="16265"/>
                  <a:pt x="3756" y="16259"/>
                </a:cubicBezTo>
                <a:lnTo>
                  <a:pt x="3674" y="16229"/>
                </a:lnTo>
                <a:cubicBezTo>
                  <a:pt x="3649" y="16219"/>
                  <a:pt x="3623" y="16210"/>
                  <a:pt x="3598" y="16200"/>
                </a:cubicBezTo>
                <a:cubicBezTo>
                  <a:pt x="3570" y="16184"/>
                  <a:pt x="3543" y="16167"/>
                  <a:pt x="3515" y="16151"/>
                </a:cubicBezTo>
                <a:lnTo>
                  <a:pt x="3440" y="16082"/>
                </a:lnTo>
                <a:lnTo>
                  <a:pt x="3361" y="16024"/>
                </a:lnTo>
                <a:cubicBezTo>
                  <a:pt x="3336" y="15998"/>
                  <a:pt x="3310" y="15972"/>
                  <a:pt x="3285" y="15946"/>
                </a:cubicBezTo>
                <a:lnTo>
                  <a:pt x="3217" y="15857"/>
                </a:lnTo>
                <a:cubicBezTo>
                  <a:pt x="3193" y="15828"/>
                  <a:pt x="3169" y="15798"/>
                  <a:pt x="3145" y="15769"/>
                </a:cubicBezTo>
                <a:lnTo>
                  <a:pt x="3073" y="15652"/>
                </a:lnTo>
                <a:cubicBezTo>
                  <a:pt x="3053" y="15616"/>
                  <a:pt x="3032" y="15580"/>
                  <a:pt x="3012" y="15544"/>
                </a:cubicBezTo>
                <a:cubicBezTo>
                  <a:pt x="2991" y="15505"/>
                  <a:pt x="2969" y="15466"/>
                  <a:pt x="2948" y="15427"/>
                </a:cubicBezTo>
                <a:cubicBezTo>
                  <a:pt x="2926" y="15385"/>
                  <a:pt x="2905" y="15342"/>
                  <a:pt x="2883" y="15300"/>
                </a:cubicBezTo>
                <a:cubicBezTo>
                  <a:pt x="2863" y="15254"/>
                  <a:pt x="2842" y="15209"/>
                  <a:pt x="2822" y="15163"/>
                </a:cubicBezTo>
                <a:cubicBezTo>
                  <a:pt x="2803" y="15114"/>
                  <a:pt x="2783" y="15065"/>
                  <a:pt x="2764" y="15016"/>
                </a:cubicBezTo>
                <a:lnTo>
                  <a:pt x="2710" y="14869"/>
                </a:lnTo>
                <a:cubicBezTo>
                  <a:pt x="2693" y="14817"/>
                  <a:pt x="2677" y="14765"/>
                  <a:pt x="2660" y="14713"/>
                </a:cubicBezTo>
                <a:cubicBezTo>
                  <a:pt x="2644" y="14657"/>
                  <a:pt x="2629" y="14602"/>
                  <a:pt x="2613" y="14546"/>
                </a:cubicBezTo>
                <a:cubicBezTo>
                  <a:pt x="2596" y="14491"/>
                  <a:pt x="2580" y="14435"/>
                  <a:pt x="2563" y="14380"/>
                </a:cubicBezTo>
                <a:cubicBezTo>
                  <a:pt x="2550" y="14321"/>
                  <a:pt x="2536" y="14263"/>
                  <a:pt x="2523" y="14204"/>
                </a:cubicBezTo>
                <a:cubicBezTo>
                  <a:pt x="2510" y="14139"/>
                  <a:pt x="2497" y="14073"/>
                  <a:pt x="2484" y="14008"/>
                </a:cubicBezTo>
                <a:cubicBezTo>
                  <a:pt x="2472" y="13943"/>
                  <a:pt x="2460" y="13877"/>
                  <a:pt x="2448" y="13812"/>
                </a:cubicBezTo>
                <a:cubicBezTo>
                  <a:pt x="2436" y="13750"/>
                  <a:pt x="2424" y="13689"/>
                  <a:pt x="2412" y="13627"/>
                </a:cubicBezTo>
                <a:cubicBezTo>
                  <a:pt x="2402" y="13562"/>
                  <a:pt x="2393" y="13496"/>
                  <a:pt x="2383" y="13431"/>
                </a:cubicBezTo>
                <a:cubicBezTo>
                  <a:pt x="2375" y="13362"/>
                  <a:pt x="2366" y="13294"/>
                  <a:pt x="2358" y="13225"/>
                </a:cubicBezTo>
                <a:cubicBezTo>
                  <a:pt x="2351" y="13157"/>
                  <a:pt x="2343" y="13088"/>
                  <a:pt x="2336" y="13020"/>
                </a:cubicBezTo>
                <a:lnTo>
                  <a:pt x="2318" y="12795"/>
                </a:lnTo>
                <a:cubicBezTo>
                  <a:pt x="2312" y="12726"/>
                  <a:pt x="2307" y="12658"/>
                  <a:pt x="2301" y="12589"/>
                </a:cubicBezTo>
                <a:cubicBezTo>
                  <a:pt x="2298" y="12514"/>
                  <a:pt x="2296" y="12439"/>
                  <a:pt x="2293" y="12364"/>
                </a:cubicBezTo>
                <a:lnTo>
                  <a:pt x="2290" y="12139"/>
                </a:lnTo>
                <a:cubicBezTo>
                  <a:pt x="2288" y="12058"/>
                  <a:pt x="2285" y="11976"/>
                  <a:pt x="2283" y="11895"/>
                </a:cubicBezTo>
                <a:lnTo>
                  <a:pt x="2283" y="1189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>
            <a:off x="2497136" y="5334000"/>
            <a:ext cx="2432099" cy="207900"/>
          </a:xfrm>
          <a:prstGeom prst="rect">
            <a:avLst/>
          </a:prstGeom>
          <a:solidFill>
            <a:srgbClr val="BF8AC9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/>
          <p:nvPr/>
        </p:nvSpPr>
        <p:spPr>
          <a:xfrm>
            <a:off x="4995862" y="5334000"/>
            <a:ext cx="1965299" cy="207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9" name="Shape 49"/>
          <p:cNvSpPr/>
          <p:nvPr/>
        </p:nvSpPr>
        <p:spPr>
          <a:xfrm>
            <a:off x="7010400" y="5334000"/>
            <a:ext cx="2133599" cy="207900"/>
          </a:xfrm>
          <a:prstGeom prst="rect">
            <a:avLst/>
          </a:prstGeom>
          <a:solidFill>
            <a:srgbClr val="BB4C4B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1020958" y="5875078"/>
            <a:ext cx="7813199" cy="69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r">
              <a:spcBef>
                <a:spcPts val="0"/>
              </a:spcBef>
              <a:buSzPct val="100000"/>
              <a:buNone/>
              <a:defRPr sz="1800" b="1"/>
            </a:lvl1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2413000" y="0"/>
            <a:ext cx="24320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>
            <a:off x="4911726" y="0"/>
            <a:ext cx="1965299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6943725" y="0"/>
            <a:ext cx="2200199" cy="20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0" y="0"/>
            <a:ext cx="2346300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0" y="6650036"/>
            <a:ext cx="2432099" cy="207900"/>
          </a:xfrm>
          <a:prstGeom prst="rect">
            <a:avLst/>
          </a:prstGeom>
          <a:solidFill>
            <a:srgbClr val="BF8AC9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2498725" y="6650036"/>
            <a:ext cx="1965299" cy="207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4513262" y="6650036"/>
            <a:ext cx="46307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484187" indent="-15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CAA5"/>
              </a:buClr>
              <a:buFont typeface="Quest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7675" indent="-2317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⦿"/>
              <a:defRPr/>
            </a:lvl1pPr>
            <a:lvl2pPr marL="822325" indent="-132080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Font typeface="Verdana"/>
              <a:buChar char="›"/>
              <a:defRPr/>
            </a:lvl2pPr>
            <a:lvl3pPr marL="1104900" indent="-83819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3pPr>
            <a:lvl4pPr marL="1371600" indent="-9525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4pPr>
            <a:lvl5pPr marL="1600200" indent="-101282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C1CBB6"/>
              </a:buClr>
              <a:buFont typeface="Noto Symbol"/>
              <a:buChar char="⚫"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1371600" y="6011862"/>
            <a:ext cx="57912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1371600" y="5649912"/>
            <a:ext cx="57912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391525" y="5753100"/>
            <a:ext cx="5030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</a:lstStyle>
          <a:p>
            <a:pPr marL="0" lvl="0" indent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1pPr>
            <a:lvl2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2pPr>
            <a:lvl3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3pPr>
            <a:lvl4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4pPr>
            <a:lvl5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5pPr>
            <a:lvl6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6pPr>
            <a:lvl7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7pPr>
            <a:lvl8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8pPr>
            <a:lvl9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lt2"/>
              </a:buClr>
              <a:buSzPct val="100000"/>
              <a:defRPr sz="3000">
                <a:solidFill>
                  <a:schemeClr val="lt2"/>
                </a:solidFill>
              </a:defRPr>
            </a:lvl1pPr>
            <a:lvl2pPr>
              <a:spcBef>
                <a:spcPts val="480"/>
              </a:spcBef>
              <a:buClr>
                <a:schemeClr val="lt2"/>
              </a:buClr>
              <a:buSzPct val="100000"/>
              <a:defRPr sz="2400">
                <a:solidFill>
                  <a:schemeClr val="lt2"/>
                </a:solidFill>
              </a:defRPr>
            </a:lvl2pPr>
            <a:lvl3pPr>
              <a:spcBef>
                <a:spcPts val="480"/>
              </a:spcBef>
              <a:buClr>
                <a:schemeClr val="lt2"/>
              </a:buClr>
              <a:buSzPct val="100000"/>
              <a:defRPr sz="2400">
                <a:solidFill>
                  <a:schemeClr val="lt2"/>
                </a:solidFill>
              </a:defRPr>
            </a:lvl3pPr>
            <a:lvl4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4pPr>
            <a:lvl5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5pPr>
            <a:lvl6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6pPr>
            <a:lvl7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7pPr>
            <a:lvl8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8pPr>
            <a:lvl9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lt2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4.jpg"/><Relationship Id="rId3" Type="http://schemas.openxmlformats.org/officeDocument/2006/relationships/image" Target="../media/image15.png"/><Relationship Id="rId7" Type="http://schemas.openxmlformats.org/officeDocument/2006/relationships/image" Target="../media/image19.jpg"/><Relationship Id="rId12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g"/><Relationship Id="rId11" Type="http://schemas.openxmlformats.org/officeDocument/2006/relationships/image" Target="../media/image22.jpg"/><Relationship Id="rId5" Type="http://schemas.openxmlformats.org/officeDocument/2006/relationships/image" Target="../media/image17.jpg"/><Relationship Id="rId10" Type="http://schemas.openxmlformats.org/officeDocument/2006/relationships/image" Target="../media/image1.png"/><Relationship Id="rId4" Type="http://schemas.openxmlformats.org/officeDocument/2006/relationships/image" Target="../media/image16.png"/><Relationship Id="rId9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1.pn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ctrTitle"/>
          </p:nvPr>
        </p:nvSpPr>
        <p:spPr>
          <a:xfrm>
            <a:off x="1206325" y="1196199"/>
            <a:ext cx="7772400" cy="2592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ru" sz="2800">
                <a:solidFill>
                  <a:srgbClr val="980000"/>
                </a:solidFill>
              </a:rPr>
              <a:t>Организация изучения комплексного учебного курса “Основы религиозных культур и светской этики в общеобразовательных учреждениях Свердловской области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subTitle" idx="1"/>
          </p:nvPr>
        </p:nvSpPr>
        <p:spPr>
          <a:xfrm>
            <a:off x="367450" y="5469525"/>
            <a:ext cx="7246499" cy="1292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1000"/>
              </a:spcBef>
              <a:buClr>
                <a:schemeClr val="dk2"/>
              </a:buClr>
              <a:buSzPct val="45833"/>
              <a:buFont typeface="Arial"/>
              <a:buNone/>
            </a:pPr>
            <a:r>
              <a:rPr lang="ru" sz="2400" b="1" i="1">
                <a:solidFill>
                  <a:srgbClr val="7E0F23"/>
                </a:solidFill>
                <a:latin typeface="Trebuchet MS"/>
                <a:ea typeface="Trebuchet MS"/>
                <a:cs typeface="Trebuchet MS"/>
                <a:sym typeface="Trebuchet MS"/>
              </a:rPr>
              <a:t>Архипова Мария Павловна</a:t>
            </a:r>
          </a:p>
          <a:p>
            <a:pPr lvl="0" algn="r" rtl="0">
              <a:lnSpc>
                <a:spcPct val="100000"/>
              </a:lnSpc>
              <a:spcBef>
                <a:spcPts val="100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ru" sz="1800">
                <a:solidFill>
                  <a:srgbClr val="7E0F23"/>
                </a:solidFill>
                <a:latin typeface="Trebuchet MS"/>
                <a:ea typeface="Trebuchet MS"/>
                <a:cs typeface="Trebuchet MS"/>
                <a:sym typeface="Trebuchet MS"/>
              </a:rPr>
              <a:t>главный специалист отдела общего, дошкольного и дополнительного образования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rgbClr val="7E0F23"/>
              </a:solidFill>
            </a:endParaRPr>
          </a:p>
        </p:txBody>
      </p:sp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25" y="56200"/>
            <a:ext cx="1014974" cy="76002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Shape 71"/>
          <p:cNvSpPr txBox="1"/>
          <p:nvPr/>
        </p:nvSpPr>
        <p:spPr>
          <a:xfrm>
            <a:off x="954750" y="355400"/>
            <a:ext cx="8150100" cy="36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ru" b="1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Министерство общего и профессионального образования Свердловской области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048"/>
            <a:ext cx="891499" cy="6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854950" y="216545"/>
            <a:ext cx="7831799" cy="667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"/>
              <a:t>Алгоритм деятельности</a:t>
            </a:r>
          </a:p>
        </p:txBody>
      </p:sp>
      <p:sp>
        <p:nvSpPr>
          <p:cNvPr id="141" name="Shape 141"/>
          <p:cNvSpPr/>
          <p:nvPr/>
        </p:nvSpPr>
        <p:spPr>
          <a:xfrm>
            <a:off x="751775" y="1644325"/>
            <a:ext cx="3258900" cy="1065599"/>
          </a:xfrm>
          <a:prstGeom prst="rect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Информирование субъектов образовательных отношений о структуре, содержании и особенностях организации</a:t>
            </a:r>
          </a:p>
        </p:txBody>
      </p:sp>
      <p:sp>
        <p:nvSpPr>
          <p:cNvPr id="142" name="Shape 142"/>
          <p:cNvSpPr/>
          <p:nvPr/>
        </p:nvSpPr>
        <p:spPr>
          <a:xfrm>
            <a:off x="4221175" y="1644325"/>
            <a:ext cx="2449199" cy="1210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b="1"/>
              <a:t>организация свободного выбора модуля родителями</a:t>
            </a:r>
          </a:p>
        </p:txBody>
      </p:sp>
      <p:sp>
        <p:nvSpPr>
          <p:cNvPr id="143" name="Shape 143"/>
          <p:cNvSpPr/>
          <p:nvPr/>
        </p:nvSpPr>
        <p:spPr>
          <a:xfrm>
            <a:off x="6761800" y="1588675"/>
            <a:ext cx="2173199" cy="422399"/>
          </a:xfrm>
          <a:prstGeom prst="leftArrowCallout">
            <a:avLst>
              <a:gd name="adj1" fmla="val 25000"/>
              <a:gd name="adj2" fmla="val 29998"/>
              <a:gd name="adj3" fmla="val 108024"/>
              <a:gd name="adj4" fmla="val 73266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/>
              <a:t>родительские собрания</a:t>
            </a:r>
          </a:p>
        </p:txBody>
      </p:sp>
      <p:sp>
        <p:nvSpPr>
          <p:cNvPr id="144" name="Shape 144"/>
          <p:cNvSpPr/>
          <p:nvPr/>
        </p:nvSpPr>
        <p:spPr>
          <a:xfrm>
            <a:off x="6718600" y="2600375"/>
            <a:ext cx="2216399" cy="327900"/>
          </a:xfrm>
          <a:prstGeom prst="leftArrowCallout">
            <a:avLst>
              <a:gd name="adj1" fmla="val 25000"/>
              <a:gd name="adj2" fmla="val 24993"/>
              <a:gd name="adj3" fmla="val 109159"/>
              <a:gd name="adj4" fmla="val 7483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заявления</a:t>
            </a:r>
          </a:p>
        </p:txBody>
      </p:sp>
      <p:sp>
        <p:nvSpPr>
          <p:cNvPr id="145" name="Shape 145"/>
          <p:cNvSpPr/>
          <p:nvPr/>
        </p:nvSpPr>
        <p:spPr>
          <a:xfrm>
            <a:off x="751775" y="3307450"/>
            <a:ext cx="2511000" cy="1532099"/>
          </a:xfrm>
          <a:prstGeom prst="rect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Корректировка образовательной программы</a:t>
            </a:r>
          </a:p>
        </p:txBody>
      </p:sp>
      <p:sp>
        <p:nvSpPr>
          <p:cNvPr id="146" name="Shape 146"/>
          <p:cNvSpPr/>
          <p:nvPr/>
        </p:nvSpPr>
        <p:spPr>
          <a:xfrm>
            <a:off x="6837700" y="3727400"/>
            <a:ext cx="2097300" cy="463799"/>
          </a:xfrm>
          <a:prstGeom prst="leftArrowCallout">
            <a:avLst>
              <a:gd name="adj1" fmla="val 25000"/>
              <a:gd name="adj2" fmla="val 29998"/>
              <a:gd name="adj3" fmla="val 68348"/>
              <a:gd name="adj4" fmla="val 795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200"/>
              <a:t>закуп недостающей учебной литературы</a:t>
            </a:r>
          </a:p>
        </p:txBody>
      </p:sp>
      <p:sp>
        <p:nvSpPr>
          <p:cNvPr id="147" name="Shape 147"/>
          <p:cNvSpPr/>
          <p:nvPr/>
        </p:nvSpPr>
        <p:spPr>
          <a:xfrm>
            <a:off x="3658175" y="3754550"/>
            <a:ext cx="3155700" cy="791399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>
                <a:solidFill>
                  <a:schemeClr val="dk1"/>
                </a:solidFill>
              </a:rPr>
              <a:t>анализ  фонда учебной литературы и формирование списка учебников и учебных пособий</a:t>
            </a:r>
          </a:p>
        </p:txBody>
      </p:sp>
      <p:sp>
        <p:nvSpPr>
          <p:cNvPr id="148" name="Shape 148"/>
          <p:cNvSpPr/>
          <p:nvPr/>
        </p:nvSpPr>
        <p:spPr>
          <a:xfrm>
            <a:off x="3679625" y="3164525"/>
            <a:ext cx="3155700" cy="499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>
                <a:solidFill>
                  <a:schemeClr val="dk1"/>
                </a:solidFill>
              </a:rPr>
              <a:t>формирование учебных групп по изучению отдельных модулей ОРКСЭ</a:t>
            </a:r>
          </a:p>
        </p:txBody>
      </p:sp>
      <p:sp>
        <p:nvSpPr>
          <p:cNvPr id="149" name="Shape 149"/>
          <p:cNvSpPr/>
          <p:nvPr/>
        </p:nvSpPr>
        <p:spPr>
          <a:xfrm>
            <a:off x="6718600" y="2094525"/>
            <a:ext cx="2216399" cy="422399"/>
          </a:xfrm>
          <a:prstGeom prst="leftArrowCallout">
            <a:avLst>
              <a:gd name="adj1" fmla="val 25000"/>
              <a:gd name="adj2" fmla="val 29998"/>
              <a:gd name="adj3" fmla="val 108024"/>
              <a:gd name="adj4" fmla="val 73266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300"/>
              <a:t>консультации, горячие линии</a:t>
            </a:r>
          </a:p>
        </p:txBody>
      </p:sp>
      <p:sp>
        <p:nvSpPr>
          <p:cNvPr id="150" name="Shape 150"/>
          <p:cNvSpPr/>
          <p:nvPr/>
        </p:nvSpPr>
        <p:spPr>
          <a:xfrm>
            <a:off x="3679625" y="4641037"/>
            <a:ext cx="3155700" cy="463799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/>
              <a:t>разработка рабочих программ педагогов для модулей курса</a:t>
            </a:r>
          </a:p>
        </p:txBody>
      </p:sp>
      <p:sp>
        <p:nvSpPr>
          <p:cNvPr id="151" name="Shape 151"/>
          <p:cNvSpPr/>
          <p:nvPr/>
        </p:nvSpPr>
        <p:spPr>
          <a:xfrm>
            <a:off x="751775" y="5320225"/>
            <a:ext cx="2906400" cy="864300"/>
          </a:xfrm>
          <a:prstGeom prst="rect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Анализ готовности педагогов к реализации курса ОРКСЭ</a:t>
            </a:r>
          </a:p>
        </p:txBody>
      </p:sp>
      <p:sp>
        <p:nvSpPr>
          <p:cNvPr id="152" name="Shape 152"/>
          <p:cNvSpPr/>
          <p:nvPr/>
        </p:nvSpPr>
        <p:spPr>
          <a:xfrm>
            <a:off x="3855400" y="5219462"/>
            <a:ext cx="2906400" cy="499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/>
              <a:t>Обеспечение повышения квалификации педагогов </a:t>
            </a:r>
          </a:p>
        </p:txBody>
      </p:sp>
      <p:sp>
        <p:nvSpPr>
          <p:cNvPr id="153" name="Shape 153"/>
          <p:cNvSpPr/>
          <p:nvPr/>
        </p:nvSpPr>
        <p:spPr>
          <a:xfrm>
            <a:off x="3855400" y="5833600"/>
            <a:ext cx="2906400" cy="623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300"/>
              <a:t>Организация и проведение семинаров, круглых столов, методических объединений</a:t>
            </a:r>
          </a:p>
        </p:txBody>
      </p:sp>
      <p:sp>
        <p:nvSpPr>
          <p:cNvPr id="154" name="Shape 154"/>
          <p:cNvSpPr/>
          <p:nvPr/>
        </p:nvSpPr>
        <p:spPr>
          <a:xfrm>
            <a:off x="1683825" y="2745425"/>
            <a:ext cx="113700" cy="499500"/>
          </a:xfrm>
          <a:prstGeom prst="downArrow">
            <a:avLst>
              <a:gd name="adj1" fmla="val 50000"/>
              <a:gd name="adj2" fmla="val 135223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/>
          <p:nvPr/>
        </p:nvSpPr>
        <p:spPr>
          <a:xfrm flipH="1">
            <a:off x="1683824" y="4870075"/>
            <a:ext cx="113700" cy="389400"/>
          </a:xfrm>
          <a:prstGeom prst="upDownArrow">
            <a:avLst>
              <a:gd name="adj1" fmla="val 50000"/>
              <a:gd name="adj2" fmla="val 105914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4045650" y="2109800"/>
            <a:ext cx="175499" cy="77700"/>
          </a:xfrm>
          <a:prstGeom prst="rightArrow">
            <a:avLst>
              <a:gd name="adj1" fmla="val 50000"/>
              <a:gd name="adj2" fmla="val 113899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3341625" y="3259125"/>
            <a:ext cx="316499" cy="182099"/>
          </a:xfrm>
          <a:prstGeom prst="rightArrow">
            <a:avLst>
              <a:gd name="adj1" fmla="val 39566"/>
              <a:gd name="adj2" fmla="val 8112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3317850" y="3990425"/>
            <a:ext cx="316499" cy="182099"/>
          </a:xfrm>
          <a:prstGeom prst="rightArrow">
            <a:avLst>
              <a:gd name="adj1" fmla="val 39566"/>
              <a:gd name="adj2" fmla="val 8112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/>
          <p:nvPr/>
        </p:nvSpPr>
        <p:spPr>
          <a:xfrm>
            <a:off x="3341625" y="4687975"/>
            <a:ext cx="316499" cy="182099"/>
          </a:xfrm>
          <a:prstGeom prst="rightArrow">
            <a:avLst>
              <a:gd name="adj1" fmla="val 39566"/>
              <a:gd name="adj2" fmla="val 8112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3658175" y="5983400"/>
            <a:ext cx="175499" cy="77700"/>
          </a:xfrm>
          <a:prstGeom prst="rightArrow">
            <a:avLst>
              <a:gd name="adj1" fmla="val 50000"/>
              <a:gd name="adj2" fmla="val 113899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1" name="Shape 161"/>
          <p:cNvSpPr/>
          <p:nvPr/>
        </p:nvSpPr>
        <p:spPr>
          <a:xfrm>
            <a:off x="3658175" y="5371900"/>
            <a:ext cx="175499" cy="77700"/>
          </a:xfrm>
          <a:prstGeom prst="rightArrow">
            <a:avLst>
              <a:gd name="adj1" fmla="val 50000"/>
              <a:gd name="adj2" fmla="val 113899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/>
          <p:nvPr/>
        </p:nvSpPr>
        <p:spPr>
          <a:xfrm>
            <a:off x="5094625" y="2862525"/>
            <a:ext cx="113700" cy="294600"/>
          </a:xfrm>
          <a:prstGeom prst="downArrow">
            <a:avLst>
              <a:gd name="adj1" fmla="val 50000"/>
              <a:gd name="adj2" fmla="val 135223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Shape 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048"/>
            <a:ext cx="891499" cy="6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854950" y="216546"/>
            <a:ext cx="7831799" cy="84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2400"/>
              <a:t>Организация свободного выбора модуля родителями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160425" y="1041725"/>
            <a:ext cx="8937599" cy="84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7E0F23"/>
              </a:buClr>
              <a:buSzPct val="100000"/>
              <a:buFont typeface="Arial"/>
              <a:buChar char="●"/>
            </a:pPr>
            <a:r>
              <a:rPr lang="ru" sz="1400" b="1">
                <a:solidFill>
                  <a:srgbClr val="7E0F23"/>
                </a:solidFill>
              </a:rPr>
              <a:t>21 января 2015 года утвержден региональный ПЛАН </a:t>
            </a:r>
            <a:r>
              <a:rPr lang="ru" sz="1400" b="1">
                <a:solidFill>
                  <a:srgbClr val="7E0F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мероприятий по обеспечению свободного, добровольного, информированного выбора модулей комплексного учебного курса «Основы религиозных культур и светской этики»</a:t>
            </a:r>
          </a:p>
        </p:txBody>
      </p:sp>
      <p:graphicFrame>
        <p:nvGraphicFramePr>
          <p:cNvPr id="170" name="Shape 170"/>
          <p:cNvGraphicFramePr/>
          <p:nvPr/>
        </p:nvGraphicFramePr>
        <p:xfrm>
          <a:off x="241300" y="1876275"/>
          <a:ext cx="8707075" cy="4807476"/>
        </p:xfrm>
        <a:graphic>
          <a:graphicData uri="http://schemas.openxmlformats.org/drawingml/2006/table">
            <a:tbl>
              <a:tblPr>
                <a:noFill/>
                <a:tableStyleId>{1113AFBE-431D-4DA3-9A9A-36657CD7FC11}</a:tableStyleId>
              </a:tblPr>
              <a:tblGrid>
                <a:gridCol w="480775"/>
                <a:gridCol w="1451500"/>
                <a:gridCol w="1793250"/>
                <a:gridCol w="2500000"/>
                <a:gridCol w="2481550"/>
              </a:tblGrid>
              <a:tr h="364850">
                <a:tc rowSpan="2"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пп</a:t>
                      </a:r>
                    </a:p>
                  </a:txBody>
                  <a:tcPr marL="68575" marR="68575" marT="91425" marB="91425"/>
                </a:tc>
                <a:tc rowSpan="2"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Направления деятельности</a:t>
                      </a:r>
                    </a:p>
                  </a:txBody>
                  <a:tcPr marL="68575" marR="68575" marT="91425" marB="91425"/>
                </a:tc>
                <a:tc gridSpan="3"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Мероприятия</a:t>
                      </a:r>
                    </a:p>
                  </a:txBody>
                  <a:tcPr marL="68575" marR="68575" marT="91425" marB="914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8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Региональный уровень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Уровень учредителя образовательной организации / Муниципальный уровень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Уровень образовательной организации</a:t>
                      </a:r>
                    </a:p>
                  </a:txBody>
                  <a:tcPr marL="68575" marR="68575" marT="91425" marB="91425"/>
                </a:tc>
              </a:tr>
              <a:tr h="1116675">
                <a:tc rowSpan="3"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</a:t>
                      </a:r>
                    </a:p>
                  </a:txBody>
                  <a:tcPr marL="68575" marR="68575" marT="91425" marB="91425"/>
                </a:tc>
                <a:tc rowSpan="3">
                  <a:txBody>
                    <a:bodyPr/>
                    <a:lstStyle/>
                    <a:p>
                      <a:pPr marL="635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 i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Мероприятия по ознакомлению с содержанием модулей</a:t>
                      </a:r>
                    </a:p>
                    <a:p>
                      <a:pPr marL="635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 i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комплексного учебного курса ОРКСЭ участников образовательных отношений</a:t>
                      </a:r>
                    </a:p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 i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Размещение информации о содержании модулей комплексного учебного курса ОРКСЭ в региональных СМИ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Размещение информации о содержании модулей комплексного учебного курса ОРКСЭ в территориальных СМИ</a:t>
                      </a:r>
                    </a:p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lvl="0" algn="just" rtl="0">
                        <a:lnSpc>
                          <a:spcPct val="10909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Ведение дополнительного раздела на официальном сайте ОО по вопросам реализации комплексного учебного курса ОРКСЭ</a:t>
                      </a:r>
                    </a:p>
                  </a:txBody>
                  <a:tcPr marL="68575" marR="68575" marT="91425" marB="91425"/>
                </a:tc>
              </a:tr>
              <a:tr h="1247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Размещение на официальных сайтах МОУО образовательных рекламных проектов с целью ознакомления с содержанием комплексного учебного курса ОРКСЭ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Разработка образовательных рекламных проектов с целью ознакомления с содержанием комплексного учебного курса ОРКСЭ</a:t>
                      </a:r>
                    </a:p>
                  </a:txBody>
                  <a:tcPr marL="68575" marR="68575" marT="91425" marB="91425"/>
                </a:tc>
              </a:tr>
              <a:tr h="1304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Информирование о проведении презентационные мероприятий о содержании и организации реализации комплексного учебного курса ОРКСЭ в муниципальных ОО</a:t>
                      </a:r>
                    </a:p>
                    <a:p>
                      <a:pPr marL="635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Презентационные открытые уроки по модулям комплексного учебного курса ОРКСЭ</a:t>
                      </a:r>
                    </a:p>
                    <a:p>
                      <a:pPr lvl="0" algn="just" rtl="0">
                        <a:lnSpc>
                          <a:spcPct val="10909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</a:p>
                  </a:txBody>
                  <a:tcPr marL="68575" marR="68575" marT="91425" marB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048"/>
            <a:ext cx="891499" cy="6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3000"/>
              <a:t>Организация свободного выбора модуля родителями</a:t>
            </a:r>
          </a:p>
        </p:txBody>
      </p:sp>
      <p:graphicFrame>
        <p:nvGraphicFramePr>
          <p:cNvPr id="177" name="Shape 177"/>
          <p:cNvGraphicFramePr/>
          <p:nvPr/>
        </p:nvGraphicFramePr>
        <p:xfrm>
          <a:off x="65100" y="1231675"/>
          <a:ext cx="9004975" cy="5726020"/>
        </p:xfrm>
        <a:graphic>
          <a:graphicData uri="http://schemas.openxmlformats.org/drawingml/2006/table">
            <a:tbl>
              <a:tblPr>
                <a:noFill/>
                <a:tableStyleId>{AB940FBA-8B4B-4DB7-A10D-40A4BBCA68D7}</a:tableStyleId>
              </a:tblPr>
              <a:tblGrid>
                <a:gridCol w="391000"/>
                <a:gridCol w="1119175"/>
                <a:gridCol w="1475525"/>
                <a:gridCol w="2973575"/>
                <a:gridCol w="3045700"/>
              </a:tblGrid>
              <a:tr h="327800">
                <a:tc rowSpan="2"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пп</a:t>
                      </a:r>
                    </a:p>
                  </a:txBody>
                  <a:tcPr marL="68575" marR="68575" marT="91425" marB="91425"/>
                </a:tc>
                <a:tc rowSpan="2"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Направления деятельности</a:t>
                      </a:r>
                    </a:p>
                  </a:txBody>
                  <a:tcPr marL="68575" marR="68575" marT="91425" marB="91425"/>
                </a:tc>
                <a:tc gridSpan="3"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Мероприятия</a:t>
                      </a:r>
                    </a:p>
                  </a:txBody>
                  <a:tcPr marL="68575" marR="68575" marT="91425" marB="914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Региональный уровень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Уровень учредителя образовательной организации / Муниципальный уровень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Уровень образовательной организации</a:t>
                      </a:r>
                    </a:p>
                  </a:txBody>
                  <a:tcPr marL="68575" marR="68575" marT="91425" marB="91425"/>
                </a:tc>
              </a:tr>
              <a:tr h="1050425">
                <a:tc rowSpan="4">
                  <a:txBody>
                    <a:bodyPr/>
                    <a:lstStyle/>
                    <a:p>
                      <a:pPr marL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</a:t>
                      </a:r>
                    </a:p>
                  </a:txBody>
                  <a:tcPr marL="68575" marR="68575" marT="91425" marB="91425"/>
                </a:tc>
                <a:tc rowSpan="4"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 b="1" i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Мероприятия по организации свободного, добровольного выбора модуля комплексного учебного курса ОРКСЭ</a:t>
                      </a:r>
                    </a:p>
                  </a:txBody>
                  <a:tcPr marL="68575" marR="68575" marT="91425" marB="91425"/>
                </a:tc>
                <a:tc rowSpan="4"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Создание и утверждение регионального плана мероприятий по обеспечению свободного, добровольного, информированного выбора модулей комплексного учебного курса ОРКСЭ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Создание и утверждение муниципального плана мероприятий по обеспечению свободного, добровольного, информированного выбора модулей комплексного учебного курса ОРКСЭ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Создание и утверждение плана мероприятий по обеспечению свободного, добровольного, информированного выбора модулей комплексного учебного курса ОРКСЭ</a:t>
                      </a:r>
                    </a:p>
                  </a:txBody>
                  <a:tcPr marL="68575" marR="68575" marT="91425" marB="91425"/>
                </a:tc>
              </a:tr>
              <a:tr h="1120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Организация проведения муниципальных родительских собраний родителей (законных представителей) обучающихся 3-х классов общеобразовательных учреждений об организации обучения по комплексному учебному курсу ОРКСЭ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Проведение родительских собраний в 3-х классах ОО об организации обучения по комплексному учебному курсу ОРКСЭ</a:t>
                      </a:r>
                    </a:p>
                  </a:txBody>
                  <a:tcPr marL="68575" marR="68575" marT="91425" marB="91425"/>
                </a:tc>
              </a:tr>
              <a:tr h="1050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Создание муниципальной консультативной службы по выбору модулей комплексного учебного курса ОРКСЭ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Проведение опроса, анкетирования родителей (законных представителей) обучающихся 3-х классов ОО о выборе модулей комплексного учебного курса ОРКСЭ</a:t>
                      </a:r>
                    </a:p>
                  </a:txBody>
                  <a:tcPr marL="68575" marR="68575" marT="91425" marB="91425"/>
                </a:tc>
              </a:tr>
              <a:tr h="1402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Разработка примерного регламента осуществления опроса, анкетирования родителей (законных представителей) обучающихся 3-х классов в муниципальных ОО о выборе модулей комплексного учебного курса ОРКСЭ</a:t>
                      </a:r>
                    </a:p>
                  </a:txBody>
                  <a:tcPr marL="68575" marR="68575" marT="91425" marB="91425"/>
                </a:tc>
                <a:tc>
                  <a:txBody>
                    <a:bodyPr/>
                    <a:lstStyle/>
                    <a:p>
                      <a:pPr lvl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Размещение информации о результатах опроса, анкетирования родителей (законных представителей) обучающихся 3-х классов ОО о выборе модулей комплексного учебного курса ОРКСЭ (в случаях, предусмотренных муниципальным регламентом)</a:t>
                      </a:r>
                    </a:p>
                  </a:txBody>
                  <a:tcPr marL="68575" marR="68575" marT="91425" marB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Shape 1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048"/>
            <a:ext cx="891499" cy="6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2400"/>
              <a:t>Организация свободного выбора модуля родителями</a:t>
            </a:r>
          </a:p>
        </p:txBody>
      </p:sp>
      <p:pic>
        <p:nvPicPr>
          <p:cNvPr id="184" name="Shape 1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2950" y="1076175"/>
            <a:ext cx="7268600" cy="557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048"/>
            <a:ext cx="891499" cy="6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854950" y="216548"/>
            <a:ext cx="7831799" cy="45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1800"/>
              <a:t>Организация свободного выбора модуля родителями</a:t>
            </a:r>
          </a:p>
        </p:txBody>
      </p:sp>
      <p:sp>
        <p:nvSpPr>
          <p:cNvPr id="191" name="Shape 191"/>
          <p:cNvSpPr txBox="1"/>
          <p:nvPr/>
        </p:nvSpPr>
        <p:spPr>
          <a:xfrm>
            <a:off x="68825" y="674050"/>
            <a:ext cx="8937599" cy="5963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Директору</a:t>
            </a:r>
          </a:p>
          <a:p>
            <a:pPr lvl="0"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муниципального общеобразовательного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учреждения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____________________________________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 __________________________________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проживающих(его) по адресу: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____________________________________</a:t>
            </a:r>
          </a:p>
          <a:p>
            <a:pPr algn="r" rtl="0">
              <a:spcBef>
                <a:spcPts val="0"/>
              </a:spcBef>
              <a:buNone/>
            </a:pPr>
            <a:endParaRPr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r" rtl="0">
              <a:spcBef>
                <a:spcPts val="0"/>
              </a:spcBef>
              <a:buNone/>
            </a:pPr>
            <a:endParaRPr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 rtl="0"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заявление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Мы, родители (законные представители) учащегося ______ «____» класса __________________________(Ф.И. ребёнка), из предлагаемых на выбор модулей комплексного учебного курса «Основы религиозных культур и светской этики»: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православной культуры»,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исламской культуры»,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буддийской культуры»,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иудейской культуры»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мировых религиозных культур»,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светской этики»</a:t>
            </a:r>
          </a:p>
          <a:p>
            <a:pPr algn="just" rtl="0">
              <a:spcBef>
                <a:spcPts val="0"/>
              </a:spcBef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выбираем для своего ребёнка изучение модуля: _______________________________________________________</a:t>
            </a:r>
          </a:p>
          <a:p>
            <a:pPr algn="just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 rtl="0">
              <a:spcBef>
                <a:spcPts val="0"/>
              </a:spcBef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Дата «___» _________________ 20___ г.</a:t>
            </a:r>
          </a:p>
          <a:p>
            <a:pPr algn="just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______________________________________ (Ф.И.О.) ___________________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	</a:t>
            </a:r>
            <a:r>
              <a:rPr lang="ru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(подпись)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______________________________________ (Ф.И.О.) ___________________           </a:t>
            </a:r>
          </a:p>
          <a:p>
            <a:pPr lvl="0" algn="just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Shape 1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9525"/>
            <a:ext cx="7671549" cy="423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Shape 197"/>
          <p:cNvPicPr preferRelativeResize="0"/>
          <p:nvPr/>
        </p:nvPicPr>
        <p:blipFill rotWithShape="1">
          <a:blip r:embed="rId4">
            <a:alphaModFix/>
          </a:blip>
          <a:srcRect t="18380" r="-21006"/>
          <a:stretch/>
        </p:blipFill>
        <p:spPr>
          <a:xfrm>
            <a:off x="0" y="3798650"/>
            <a:ext cx="8275199" cy="45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Shape 1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0525" y="2211750"/>
            <a:ext cx="6250275" cy="3795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Shape 2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850" y="234800"/>
            <a:ext cx="8825251" cy="63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Shape 208"/>
          <p:cNvPicPr preferRelativeResize="0"/>
          <p:nvPr/>
        </p:nvPicPr>
        <p:blipFill rotWithShape="1">
          <a:blip r:embed="rId3">
            <a:alphaModFix amt="77000"/>
          </a:blip>
          <a:srcRect/>
          <a:stretch/>
        </p:blipFill>
        <p:spPr>
          <a:xfrm rot="538958">
            <a:off x="5615440" y="892885"/>
            <a:ext cx="1248917" cy="1949578"/>
          </a:xfrm>
          <a:prstGeom prst="rect">
            <a:avLst/>
          </a:pr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09" name="Shape 209"/>
          <p:cNvPicPr preferRelativeResize="0"/>
          <p:nvPr/>
        </p:nvPicPr>
        <p:blipFill rotWithShape="1">
          <a:blip r:embed="rId4">
            <a:alphaModFix amt="71000"/>
          </a:blip>
          <a:srcRect/>
          <a:stretch/>
        </p:blipFill>
        <p:spPr>
          <a:xfrm rot="128250">
            <a:off x="4217055" y="830527"/>
            <a:ext cx="1278889" cy="1856493"/>
          </a:xfrm>
          <a:prstGeom prst="rect">
            <a:avLst/>
          </a:pr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10" name="Shape 210"/>
          <p:cNvPicPr preferRelativeResize="0"/>
          <p:nvPr/>
        </p:nvPicPr>
        <p:blipFill rotWithShape="1">
          <a:blip r:embed="rId5">
            <a:alphaModFix amt="66000"/>
          </a:blip>
          <a:srcRect l="7498" r="5004" b="2085"/>
          <a:stretch/>
        </p:blipFill>
        <p:spPr>
          <a:xfrm rot="764609">
            <a:off x="6948954" y="1181998"/>
            <a:ext cx="1554491" cy="1990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/>
          <p:cNvPicPr preferRelativeResize="0"/>
          <p:nvPr/>
        </p:nvPicPr>
        <p:blipFill rotWithShape="1">
          <a:blip r:embed="rId6">
            <a:alphaModFix amt="56000"/>
          </a:blip>
          <a:srcRect/>
          <a:stretch/>
        </p:blipFill>
        <p:spPr>
          <a:xfrm rot="-246996">
            <a:off x="2827919" y="863297"/>
            <a:ext cx="1383268" cy="183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Shape 212"/>
          <p:cNvPicPr preferRelativeResize="0"/>
          <p:nvPr/>
        </p:nvPicPr>
        <p:blipFill rotWithShape="1">
          <a:blip r:embed="rId7">
            <a:alphaModFix amt="66000"/>
          </a:blip>
          <a:srcRect/>
          <a:stretch/>
        </p:blipFill>
        <p:spPr>
          <a:xfrm rot="-604102">
            <a:off x="1487584" y="985253"/>
            <a:ext cx="1384826" cy="1888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Shape 213"/>
          <p:cNvPicPr preferRelativeResize="0"/>
          <p:nvPr/>
        </p:nvPicPr>
        <p:blipFill rotWithShape="1">
          <a:blip r:embed="rId8">
            <a:alphaModFix amt="71000"/>
          </a:blip>
          <a:srcRect/>
          <a:stretch/>
        </p:blipFill>
        <p:spPr>
          <a:xfrm rot="-1535263">
            <a:off x="307764" y="1643821"/>
            <a:ext cx="1384372" cy="181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/>
          <p:cNvPicPr preferRelativeResize="0"/>
          <p:nvPr/>
        </p:nvPicPr>
        <p:blipFill rotWithShape="1">
          <a:blip r:embed="rId9">
            <a:alphaModFix amt="72000"/>
          </a:blip>
          <a:srcRect/>
          <a:stretch/>
        </p:blipFill>
        <p:spPr>
          <a:xfrm rot="-1579892">
            <a:off x="321084" y="3178958"/>
            <a:ext cx="1316831" cy="175568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854950" y="216551"/>
            <a:ext cx="7831799" cy="767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Учебники, рекомендуемые к использованию при реализации обязательной части основной образовательной программы</a:t>
            </a:r>
          </a:p>
        </p:txBody>
      </p:sp>
      <p:pic>
        <p:nvPicPr>
          <p:cNvPr id="216" name="Shape 2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0" y="177048"/>
            <a:ext cx="891499" cy="66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/>
          <p:cNvPicPr preferRelativeResize="0"/>
          <p:nvPr/>
        </p:nvPicPr>
        <p:blipFill rotWithShape="1">
          <a:blip r:embed="rId11">
            <a:alphaModFix amt="58999"/>
          </a:blip>
          <a:srcRect/>
          <a:stretch/>
        </p:blipFill>
        <p:spPr>
          <a:xfrm rot="825871">
            <a:off x="7196856" y="2399808"/>
            <a:ext cx="1733688" cy="2253859"/>
          </a:xfrm>
          <a:prstGeom prst="rect">
            <a:avLst/>
          </a:prstGeom>
          <a:noFill/>
          <a:ln w="9525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8" name="Shape 218"/>
          <p:cNvPicPr preferRelativeResize="0"/>
          <p:nvPr/>
        </p:nvPicPr>
        <p:blipFill rotWithShape="1">
          <a:blip r:embed="rId12">
            <a:alphaModFix amt="62000"/>
          </a:blip>
          <a:srcRect/>
          <a:stretch/>
        </p:blipFill>
        <p:spPr>
          <a:xfrm rot="1362648">
            <a:off x="7140577" y="4118686"/>
            <a:ext cx="1846248" cy="2400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Shape 219"/>
          <p:cNvPicPr preferRelativeResize="0"/>
          <p:nvPr/>
        </p:nvPicPr>
        <p:blipFill rotWithShape="1">
          <a:blip r:embed="rId13">
            <a:alphaModFix amt="55000"/>
          </a:blip>
          <a:srcRect l="15000" t="2613" r="15000" b="10843"/>
          <a:stretch/>
        </p:blipFill>
        <p:spPr>
          <a:xfrm rot="-1242999">
            <a:off x="339197" y="4502747"/>
            <a:ext cx="1465454" cy="2166054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Shape 220"/>
          <p:cNvSpPr txBox="1"/>
          <p:nvPr/>
        </p:nvSpPr>
        <p:spPr>
          <a:xfrm>
            <a:off x="1333250" y="2300575"/>
            <a:ext cx="6969300" cy="4272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lvl="0" algn="just" rtl="0">
              <a:spcBef>
                <a:spcPts val="0"/>
              </a:spcBef>
              <a:buNone/>
            </a:pPr>
            <a:r>
              <a:rPr lang="ru" sz="24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федеральном перечне по модулям ОРКСЭ представлены учебники восьми издательств: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ДРОФА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Академкнига/Учебник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ВЕНТАНА-ГРАФ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Ассоциация XXI век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Просвещение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Астрель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Русское слово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Центр поддержки культурно-исторических традиций Отечества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759275" y="310250"/>
            <a:ext cx="8205300" cy="787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ru" sz="2400">
                <a:latin typeface="Times New Roman"/>
                <a:ea typeface="Times New Roman"/>
                <a:cs typeface="Times New Roman"/>
                <a:sym typeface="Times New Roman"/>
              </a:rPr>
              <a:t>ЗАДАЧИ на учебный год в рамках преподавания курса ОРКСЭ</a:t>
            </a:r>
          </a:p>
        </p:txBody>
      </p:sp>
      <p:sp>
        <p:nvSpPr>
          <p:cNvPr id="226" name="Shape 226"/>
          <p:cNvSpPr txBox="1"/>
          <p:nvPr/>
        </p:nvSpPr>
        <p:spPr>
          <a:xfrm>
            <a:off x="0" y="145256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Shape 227"/>
          <p:cNvSpPr txBox="1"/>
          <p:nvPr/>
        </p:nvSpPr>
        <p:spPr>
          <a:xfrm>
            <a:off x="0" y="54054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Shape 228"/>
          <p:cNvSpPr txBox="1"/>
          <p:nvPr/>
        </p:nvSpPr>
        <p:spPr>
          <a:xfrm>
            <a:off x="99000" y="1144550"/>
            <a:ext cx="9001800" cy="537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Times New Roman"/>
              <a:buNone/>
            </a:pPr>
            <a:r>
              <a:rPr lang="ru" sz="2400" b="1" i="0" u="none" strike="noStrike" cap="none" baseline="0">
                <a:solidFill>
                  <a:srgbClr val="BB4C4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Обеспечить </a:t>
            </a:r>
            <a:r>
              <a:rPr lang="ru" sz="2400" b="1">
                <a:solidFill>
                  <a:srgbClr val="BB4C4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свободный </a:t>
            </a:r>
            <a:r>
              <a:rPr lang="ru" sz="2400" b="1" i="0" u="none" strike="noStrike" cap="none" baseline="0">
                <a:solidFill>
                  <a:srgbClr val="BB4C4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выбор модуля в интересах каждой семьи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b="1" i="0" u="none" strike="noStrike" cap="none" baseline="0">
              <a:solidFill>
                <a:srgbClr val="BB4C4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Times New Roman"/>
              <a:buNone/>
            </a:pPr>
            <a:r>
              <a:rPr lang="ru" sz="2400" b="1" i="0" u="none" strike="noStrike" cap="none" baseline="0">
                <a:solidFill>
                  <a:srgbClr val="BB4C4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Обеспечить  открытость механизма введения и преподавания курса ОРКСЭ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b="1" i="0" u="none" strike="noStrike" cap="none" baseline="0">
              <a:solidFill>
                <a:srgbClr val="BB4C4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Times New Roman"/>
              <a:buNone/>
            </a:pPr>
            <a:r>
              <a:rPr lang="ru" sz="2400" b="1" i="0" u="none" strike="noStrike" cap="none" baseline="0">
                <a:solidFill>
                  <a:srgbClr val="BB4C4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Обеспечить каждого ребенка УМК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b="1" i="0" u="none" strike="noStrike" cap="none" baseline="0">
              <a:solidFill>
                <a:srgbClr val="BB4C4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Times New Roman"/>
              <a:buNone/>
            </a:pPr>
            <a:r>
              <a:rPr lang="ru" sz="2400" b="1" i="0" u="none" strike="noStrike" cap="none" baseline="0">
                <a:solidFill>
                  <a:srgbClr val="BB4C4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Уделить особое внимание кадрам, от которых зависят эффекты введения данного курса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b="1" i="0" u="none" strike="noStrike" cap="none" baseline="0">
              <a:solidFill>
                <a:srgbClr val="BB4C4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Times New Roman"/>
              <a:buNone/>
            </a:pPr>
            <a:r>
              <a:rPr lang="ru" sz="2400" b="1" i="0" u="none" strike="noStrike" cap="none" baseline="0">
                <a:solidFill>
                  <a:srgbClr val="BB4C4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Обеспечить методическое сопровождение преподавания курса ОРКСЭ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Times New Roman"/>
              <a:buNone/>
            </a:pPr>
            <a:endParaRPr b="1">
              <a:solidFill>
                <a:srgbClr val="BB4C4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Times New Roman"/>
              <a:buNone/>
            </a:pPr>
            <a:r>
              <a:rPr lang="ru" sz="2400" b="1">
                <a:solidFill>
                  <a:srgbClr val="BB4C4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Обеспечить мониторинг изучения эффективности реализации курса ОРКСЭ</a:t>
            </a:r>
          </a:p>
        </p:txBody>
      </p:sp>
      <p:pic>
        <p:nvPicPr>
          <p:cNvPr id="229" name="Shape 2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048"/>
            <a:ext cx="891499" cy="66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854948" y="1579562"/>
            <a:ext cx="7831799" cy="4988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00000"/>
              <a:buFont typeface="Arial"/>
              <a:buChar char="●"/>
            </a:pPr>
            <a:r>
              <a:rPr lang="ru" sz="2000" b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Конституция Российской Федерации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00000"/>
              <a:buFont typeface="Arial"/>
              <a:buChar char="●"/>
            </a:pPr>
            <a:r>
              <a:rPr lang="ru" sz="2000" b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Федеральный закон от 29 декабря 2012 года № 273-ФЗ                                                       «Об образовании в Российской Федерации»                                                                                          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00000"/>
              <a:buFont typeface="Arial"/>
              <a:buChar char="●"/>
            </a:pPr>
            <a:r>
              <a:rPr lang="ru" sz="2000" b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Федеральный закон от 24 июля 1998 года № 124-ФЗ                                                   «Об основных гарантиях прав ребенка в Российской Федерации»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00000"/>
              <a:buFont typeface="Arial"/>
              <a:buChar char="●"/>
            </a:pPr>
            <a:r>
              <a:rPr lang="ru" sz="2000" b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Федеральный закон от 26 сентября 1997 года № 125-ФЗ                                                       «О свободе совести и о религиозных объединениях»                                                                                        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1116975" y="198519"/>
            <a:ext cx="7831799" cy="617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"/>
              <a:t>Нормативные основания</a:t>
            </a:r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25" y="56200"/>
            <a:ext cx="1014974" cy="7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32525" y="816225"/>
            <a:ext cx="8863800" cy="579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17647"/>
              <a:buFont typeface="Times New Roman"/>
              <a:buNone/>
            </a:pPr>
            <a:r>
              <a:rPr lang="ru" sz="1700" b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Поручение Президента Российской Федерации   от 2 августа 2009  № Пр-2009 в целях введения с 2012 года во всех субъектах Российской Федерации комплексного учебного курса «Основы религиозных культур и светской этики» (далее – курс ОРКСЭ).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Font typeface="Times New Roman"/>
              <a:buNone/>
            </a:pPr>
            <a:endParaRPr sz="1700" b="1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17647"/>
              <a:buFont typeface="Times New Roman"/>
              <a:buNone/>
            </a:pPr>
            <a:r>
              <a:rPr lang="ru" sz="1700" b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Распоряжение Правительства Российской Федерации от 28.01.2012 № 84-р «Об утверждении плана мероприятий по введению с 2012/2013 учебного года во всех субъектах РФ комплексного учебного курса ОРКСЭ</a:t>
            </a:r>
            <a:r>
              <a:rPr lang="ru" sz="17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700" b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общеобразовательных учреждений».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Font typeface="Times New Roman"/>
              <a:buNone/>
            </a:pPr>
            <a:endParaRPr sz="1700" b="1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17647"/>
              <a:buFont typeface="Times New Roman"/>
              <a:buNone/>
            </a:pPr>
            <a:r>
              <a:rPr lang="ru" sz="1700" b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Письмо Департамента государственной политики в сфере общего образования Министерства образования и науки Российской Федерации от 22.08.2012 № 08-250 «О введении учебного курса ОРКСЭ»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Font typeface="Times New Roman"/>
              <a:buNone/>
            </a:pPr>
            <a:endParaRPr sz="1700" b="1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17647"/>
              <a:buFont typeface="Times New Roman"/>
              <a:buNone/>
            </a:pPr>
            <a:r>
              <a:rPr lang="ru" sz="1700" b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Приказ Минобрнауки России от 18.12.2012 № 1060 «О внесении изменений в федеральный государственный образовательный стандарт начального общего образования, утвержденный приказом Министерства образования и науки                                                            (изменение названия предметной области - «Основы религиозных культур и светской этики»)                                                                                   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854950" y="216545"/>
            <a:ext cx="7831799" cy="68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/>
              <a:t>Нормативные основания</a:t>
            </a:r>
          </a:p>
        </p:txBody>
      </p:sp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037"/>
            <a:ext cx="1014974" cy="7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048"/>
            <a:ext cx="909441" cy="6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69275" y="937075"/>
            <a:ext cx="9035699" cy="566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indent="4445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ru" sz="1800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Приказ Минобрнауки России от 31.01.2012 № 69 «О внесении изменений в федеральный компонент государственных образовательных стандартов начального общего, основного общего и среднего (полного) общего образования, утвержденный приказом Министерства образования и науки Российской Федерации от 05.03.2004             № 1089» - </a:t>
            </a:r>
            <a:r>
              <a:rPr lang="ru" sz="1800" b="1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ИСКЛЮЧАЕТСЯ</a:t>
            </a:r>
          </a:p>
          <a:p>
            <a:pPr lvl="0" indent="444500" rtl="0">
              <a:lnSpc>
                <a:spcPct val="115000"/>
              </a:lnSpc>
              <a:spcBef>
                <a:spcPts val="0"/>
              </a:spcBef>
              <a:buNone/>
            </a:pPr>
            <a:endParaRPr sz="1800" b="1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indent="4445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ru" sz="1800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Приказ Минобрнауки России от 01.02.2012 №74 «О внесении изменений в федеральный базисный учебный план и примерные учебные планы для образовательных учреждений Российской Федерации, реализующих программы общего образования, утвержденные приказом Министерства образования и науки Российской Федерации от 09.03.2004 № 1312 - </a:t>
            </a:r>
            <a:r>
              <a:rPr lang="ru" sz="1800" b="1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ИСКЛЮЧАЕТСЯ</a:t>
            </a:r>
          </a:p>
          <a:p>
            <a:pPr lvl="0" indent="444500" rtl="0">
              <a:lnSpc>
                <a:spcPct val="115000"/>
              </a:lnSpc>
              <a:spcBef>
                <a:spcPts val="0"/>
              </a:spcBef>
              <a:buNone/>
            </a:pPr>
            <a:endParaRPr sz="1800" b="1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indent="4445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ru" sz="1800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Приказ Минобрнауки России от 31.03.2014 № 253 «Об утверждении федерального перечня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образования» - </a:t>
            </a:r>
            <a:r>
              <a:rPr lang="ru" sz="1800" b="1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НОВЫЙ ПРИКАЗ</a:t>
            </a:r>
            <a:r>
              <a:rPr lang="ru" sz="1800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854950" y="216545"/>
            <a:ext cx="7831799" cy="68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/>
              <a:t>Нормативные основания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4221162"/>
            <a:ext cx="1473300" cy="208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48486" y="3213100"/>
            <a:ext cx="1752600" cy="230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Shape 9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5875" y="4221162"/>
            <a:ext cx="1639799" cy="21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2225" y="772700"/>
            <a:ext cx="1451100" cy="2159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Shape 101"/>
          <p:cNvGrpSpPr/>
          <p:nvPr/>
        </p:nvGrpSpPr>
        <p:grpSpPr>
          <a:xfrm>
            <a:off x="1650225" y="234950"/>
            <a:ext cx="5413374" cy="3809999"/>
            <a:chOff x="1136" y="119"/>
            <a:chExt cx="3410" cy="2399"/>
          </a:xfrm>
        </p:grpSpPr>
        <p:pic>
          <p:nvPicPr>
            <p:cNvPr id="102" name="Shape 10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36" y="119"/>
              <a:ext cx="3299" cy="2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Shape 103"/>
            <p:cNvSpPr txBox="1"/>
            <p:nvPr/>
          </p:nvSpPr>
          <p:spPr>
            <a:xfrm>
              <a:off x="1247" y="208"/>
              <a:ext cx="3299" cy="2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r>
                <a:rPr lang="ru" sz="2400" b="0" i="0" u="none" strike="noStrike" cap="none" baseline="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</a:p>
          </p:txBody>
        </p:sp>
      </p:grpSp>
      <p:pic>
        <p:nvPicPr>
          <p:cNvPr id="104" name="Shape 10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26286" y="483812"/>
            <a:ext cx="1796999" cy="244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3850" y="3284537"/>
            <a:ext cx="1568400" cy="216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/>
          <p:nvPr/>
        </p:nvSpPr>
        <p:spPr>
          <a:xfrm>
            <a:off x="2153461" y="568325"/>
            <a:ext cx="4572000" cy="3541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Курс «Основы религиозных культур и светской этики» включает в себя </a:t>
            </a:r>
            <a:br>
              <a:rPr lang="ru" sz="1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" sz="1600" b="1" i="0" u="sng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модулей:</a:t>
            </a:r>
          </a:p>
          <a:p>
            <a: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b="1" i="0" u="sng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Основы православной культуры;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Основы мировых религиозных культур;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Основы светской этики;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Основы исламской культуры;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Основы буддийской культуры;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 Основы иудейской культуры.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Shape 10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0" y="177048"/>
            <a:ext cx="909441" cy="6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Цель комплексного учебного курса «Основы религиозных культур </a:t>
            </a:r>
            <a:br>
              <a:rPr lang="ru" sz="2400"/>
            </a:br>
            <a:r>
              <a:rPr lang="ru" sz="2400"/>
              <a:t>и светской этики»</a:t>
            </a:r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048"/>
            <a:ext cx="909441" cy="6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 txBox="1"/>
          <p:nvPr/>
        </p:nvSpPr>
        <p:spPr>
          <a:xfrm>
            <a:off x="909450" y="1876350"/>
            <a:ext cx="7777200" cy="4578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7675" lvl="0" indent="-384175" rtl="0">
              <a:spcBef>
                <a:spcPts val="0"/>
              </a:spcBef>
              <a:buClr>
                <a:srgbClr val="7E0F23"/>
              </a:buClr>
              <a:buSzPct val="80000"/>
              <a:buFont typeface="Noto Symbol"/>
              <a:buChar char="⦿"/>
            </a:pPr>
            <a:r>
              <a:rPr lang="ru" sz="30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Формирование у младшего подростка мотиваций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мировоззрений.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854950" y="1579575"/>
            <a:ext cx="7831799" cy="5177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7675" marR="0" lvl="0" indent="-384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SzPct val="100000"/>
              <a:buFont typeface="Noto Symbol"/>
              <a:buChar char="⦿"/>
            </a:pPr>
            <a:r>
              <a:rPr lang="ru" sz="24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По месту в учебном плане и по содержанию курс ОРКСЭ служит важным связующим звеном между двумя этапами гуманитарного образования и воспитания школьников. </a:t>
            </a:r>
          </a:p>
          <a:p>
            <a:pPr marL="447675" marR="0" lvl="0" indent="-384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SzPct val="100000"/>
              <a:buFont typeface="Noto Symbol"/>
              <a:buChar char="⦿"/>
            </a:pPr>
            <a:r>
              <a:rPr lang="ru" sz="24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Курс ОРКСЭ дополняет обществоведческие аспекты предмета «Окружающий мир», с которым знакомятся учащиеся основной школы. </a:t>
            </a:r>
          </a:p>
          <a:p>
            <a:pPr marL="447675" marR="0" lvl="0" indent="-384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SzPct val="100000"/>
              <a:buFont typeface="Noto Symbol"/>
              <a:buChar char="⦿"/>
            </a:pPr>
            <a:r>
              <a:rPr lang="ru" sz="24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Курс ОРКСЭ предваряет начинающееся в 5 классе изучение предмета «История».</a:t>
            </a:r>
          </a:p>
          <a:p>
            <a:pPr marL="447675" marR="0" lvl="0" indent="-384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SzPct val="100000"/>
              <a:buFont typeface="Questrial"/>
              <a:buChar char="⦿"/>
            </a:pPr>
            <a:r>
              <a:rPr lang="ru" sz="24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Логическое продолжение курса ОРКСЭ учебный курс “Основы духовно-нравственной культуры народов России” на уровне основного общего образования.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54950" y="48595"/>
            <a:ext cx="7831799" cy="680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ru" sz="2400"/>
              <a:t>Межпредметные связи</a:t>
            </a:r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148"/>
            <a:ext cx="909441" cy="6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854950" y="1579575"/>
            <a:ext cx="7831799" cy="5177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7675" marR="0" lvl="0" indent="-2317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None/>
            </a:pPr>
            <a:r>
              <a:rPr lang="ru" sz="2400" b="1">
                <a:solidFill>
                  <a:srgbClr val="7E0F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Приказ Минобрнауки России от 17.12.2010 № 1897 “Об утверждении федерального государственного образовательного стандарта основного общего образования”</a:t>
            </a:r>
          </a:p>
          <a:p>
            <a:pPr marL="447675" marR="0" lvl="0" indent="-23177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Font typeface="Questrial"/>
              <a:buNone/>
            </a:pPr>
            <a:r>
              <a:rPr lang="ru" sz="1400" b="1">
                <a:solidFill>
                  <a:srgbClr val="7E0F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Изучение предметной области "Основы духовно-нравственной культуры народов России" должно обеспечить:</a:t>
            </a:r>
          </a:p>
          <a:p>
            <a:pPr marL="447675" marR="0" lvl="0" indent="-23177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Font typeface="Questrial"/>
              <a:buNone/>
            </a:pPr>
            <a:r>
              <a:rPr lang="ru" sz="1400" b="1">
                <a:solidFill>
                  <a:srgbClr val="7E0F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воспитание способности к духовному развитию, нравственному самосовершенствованию; воспитание веротерпимости, уважительного отношения к религиозным чувствам, взглядам людей или их отсутствию;</a:t>
            </a:r>
          </a:p>
          <a:p>
            <a:pPr marL="447675" marR="0" lvl="0" indent="-23177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Font typeface="Questrial"/>
              <a:buNone/>
            </a:pPr>
            <a:r>
              <a:rPr lang="ru" sz="1400" b="1">
                <a:solidFill>
                  <a:srgbClr val="7E0F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знание основных норм морали, нравственных, духовных идеалов, хранимых в культурных традициях народов России, готовность на их основе к сознательному самоограничению в поступках, поведении, расточительном потребительстве;</a:t>
            </a:r>
          </a:p>
          <a:p>
            <a:pPr marL="447675" marR="0" lvl="0" indent="-23177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Font typeface="Questrial"/>
              <a:buNone/>
            </a:pPr>
            <a:r>
              <a:rPr lang="ru" sz="1400" b="1">
                <a:solidFill>
                  <a:srgbClr val="7E0F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формирование представлений об основах светской этики, культуры традиционных религий, их роли в развитии культуры и истории России и человечества, в становлении гражданского общества и российской государственности;</a:t>
            </a:r>
          </a:p>
          <a:p>
            <a:pPr marL="447675" marR="0" lvl="0" indent="-23177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Font typeface="Questrial"/>
              <a:buNone/>
            </a:pPr>
            <a:r>
              <a:rPr lang="ru" sz="1400" b="1">
                <a:solidFill>
                  <a:srgbClr val="7E0F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понимание значения нравственности, веры и религии в жизни человека, семьи и общества;</a:t>
            </a:r>
          </a:p>
          <a:p>
            <a:pPr marL="447675" marR="0" lvl="0" indent="-23177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Font typeface="Questrial"/>
              <a:buNone/>
            </a:pPr>
            <a:r>
              <a:rPr lang="ru" sz="1400" b="1">
                <a:solidFill>
                  <a:srgbClr val="7E0F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формирование представлений об исторической роли традиционных религий и гражданского общества в становлении российской государственности.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854950" y="48595"/>
            <a:ext cx="7831799" cy="680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ru" sz="2400"/>
              <a:t>Основы духовно-нравственной культуры народов России</a:t>
            </a:r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148"/>
            <a:ext cx="909441" cy="6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Shape 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25" y="292149"/>
            <a:ext cx="8941474" cy="646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7048"/>
            <a:ext cx="891499" cy="66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trek">
  <a:themeElements>
    <a:clrScheme name="Custom 129">
      <a:dk1>
        <a:srgbClr val="000000"/>
      </a:dk1>
      <a:lt1>
        <a:srgbClr val="FFFFFF"/>
      </a:lt1>
      <a:dk2>
        <a:srgbClr val="5956A7"/>
      </a:dk2>
      <a:lt2>
        <a:srgbClr val="FED47D"/>
      </a:lt2>
      <a:accent1>
        <a:srgbClr val="FF7500"/>
      </a:accent1>
      <a:accent2>
        <a:srgbClr val="8B87FF"/>
      </a:accent2>
      <a:accent3>
        <a:srgbClr val="BF8AC9"/>
      </a:accent3>
      <a:accent4>
        <a:srgbClr val="A14141"/>
      </a:accent4>
      <a:accent5>
        <a:srgbClr val="E06163"/>
      </a:accent5>
      <a:accent6>
        <a:srgbClr val="BB8107"/>
      </a:accent6>
      <a:hlink>
        <a:srgbClr val="FF7500"/>
      </a:hlink>
      <a:folHlink>
        <a:srgbClr val="A7A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1314</Words>
  <Application>Microsoft Office PowerPoint</Application>
  <PresentationFormat>Экран (4:3)</PresentationFormat>
  <Paragraphs>154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trek</vt:lpstr>
      <vt:lpstr>Организация изучения комплексного учебного курса “Основы религиозных культур и светской этики в общеобразовательных учреждениях Свердловской области</vt:lpstr>
      <vt:lpstr>Нормативные основания</vt:lpstr>
      <vt:lpstr>Нормативные основания</vt:lpstr>
      <vt:lpstr>Нормативные основания</vt:lpstr>
      <vt:lpstr>Презентация PowerPoint</vt:lpstr>
      <vt:lpstr>Цель комплексного учебного курса «Основы религиозных культур  и светской этики»</vt:lpstr>
      <vt:lpstr>Межпредметные связи</vt:lpstr>
      <vt:lpstr>Основы духовно-нравственной культуры народов России</vt:lpstr>
      <vt:lpstr>Презентация PowerPoint</vt:lpstr>
      <vt:lpstr>Алгоритм деятельности</vt:lpstr>
      <vt:lpstr>Организация свободного выбора модуля родителями</vt:lpstr>
      <vt:lpstr>Организация свободного выбора модуля родителями</vt:lpstr>
      <vt:lpstr>Организация свободного выбора модуля родителями</vt:lpstr>
      <vt:lpstr>Организация свободного выбора модуля родителями</vt:lpstr>
      <vt:lpstr>Презентация PowerPoint</vt:lpstr>
      <vt:lpstr>Презентация PowerPoint</vt:lpstr>
      <vt:lpstr>Учебники, рекомендуемые к использованию при реализации обязательной части основной образовательной программы</vt:lpstr>
      <vt:lpstr>ЗАДАЧИ на учебный год в рамках преподавания курса ОРКСЭ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изучения комплексного учебного курса “Основы религиозных культур и светской этики в общеобразовательных учреждениях Свердловской области</dc:title>
  <dc:creator>Ноутбук</dc:creator>
  <cp:lastModifiedBy>Наташа</cp:lastModifiedBy>
  <cp:revision>1</cp:revision>
  <dcterms:modified xsi:type="dcterms:W3CDTF">2015-02-09T05:40:15Z</dcterms:modified>
</cp:coreProperties>
</file>