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113AFBE-431D-4DA3-9A9A-36657CD7FC11}">
  <a:tblStyle styleId="{1113AFBE-431D-4DA3-9A9A-36657CD7FC11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B940FBA-8B4B-4DB7-A10D-40A4BBCA68D7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8529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962" y="4343514"/>
            <a:ext cx="5486099" cy="4114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908175" y="686202"/>
            <a:ext cx="5041500" cy="3428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4056001"/>
            <a:ext cx="2835275" cy="803275"/>
          </a:xfrm>
          <a:custGeom>
            <a:avLst/>
            <a:gdLst/>
            <a:ahLst/>
            <a:cxnLst/>
            <a:rect l="0" t="0" r="0" b="0"/>
            <a:pathLst>
              <a:path w="3572" h="1012" extrusionOk="0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4659251"/>
            <a:ext cx="1903412" cy="736601"/>
          </a:xfrm>
          <a:custGeom>
            <a:avLst/>
            <a:gdLst/>
            <a:ahLst/>
            <a:cxnLst/>
            <a:rect l="0" t="0" r="0" b="0"/>
            <a:pathLst>
              <a:path w="2398" h="927" extrusionOk="0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3962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4659251"/>
            <a:ext cx="1700099" cy="2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4659251"/>
            <a:ext cx="1684199" cy="200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5449826"/>
            <a:ext cx="1139824" cy="1409700"/>
          </a:xfrm>
          <a:custGeom>
            <a:avLst/>
            <a:gdLst/>
            <a:ahLst/>
            <a:cxnLst/>
            <a:rect l="0" t="0" r="0" b="0"/>
            <a:pathLst>
              <a:path w="1437" h="1776" extrusionOk="0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20060" y="2916233"/>
            <a:ext cx="4710000" cy="1650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20060" y="4974907"/>
            <a:ext cx="4710000" cy="88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3859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827083" y="1579562"/>
            <a:ext cx="3859799" cy="498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371600"/>
            <a:ext cx="2208212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4641850"/>
            <a:ext cx="498599" cy="221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37160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37160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37160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228600" y="5333978"/>
            <a:ext cx="2208225" cy="1527698"/>
          </a:xfrm>
          <a:custGeom>
            <a:avLst/>
            <a:gdLst/>
            <a:ahLst/>
            <a:cxnLst/>
            <a:rect l="0" t="0" r="0" b="0"/>
            <a:pathLst>
              <a:path w="10000" h="18832" extrusionOk="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5334000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5334000"/>
            <a:ext cx="1965299" cy="20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5334000"/>
            <a:ext cx="2133599" cy="2079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0958" y="5875078"/>
            <a:ext cx="7813199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SzPct val="100000"/>
              <a:buNone/>
              <a:defRPr sz="1800" b="1"/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20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2079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6650036"/>
            <a:ext cx="2432099" cy="2079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6650036"/>
            <a:ext cx="1965299" cy="20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6650036"/>
            <a:ext cx="4630799" cy="20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7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CA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2317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indent="-13208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indent="-83819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indent="-952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indent="-101282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C1CBB6"/>
              </a:buClr>
              <a:buFont typeface="Noto Symbol"/>
              <a:buChar char="⚫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371600" y="6011862"/>
            <a:ext cx="5791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371600" y="5649912"/>
            <a:ext cx="57912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0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19999" y="6275747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4.jp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11" Type="http://schemas.openxmlformats.org/officeDocument/2006/relationships/image" Target="../media/image22.jpg"/><Relationship Id="rId5" Type="http://schemas.openxmlformats.org/officeDocument/2006/relationships/image" Target="../media/image17.jp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1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1206325" y="1196199"/>
            <a:ext cx="7772400" cy="259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800">
                <a:solidFill>
                  <a:srgbClr val="980000"/>
                </a:solidFill>
              </a:rPr>
              <a:t>Организация изучения комплексного учебного курса “Основы религиозных культур и светской этики в общеобразовательных учреждениях Свердловской области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67450" y="5469525"/>
            <a:ext cx="7246499" cy="129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ru" sz="2400" b="1" i="1">
                <a:solidFill>
                  <a:srgbClr val="7E0F23"/>
                </a:solidFill>
                <a:latin typeface="Trebuchet MS"/>
                <a:ea typeface="Trebuchet MS"/>
                <a:cs typeface="Trebuchet MS"/>
                <a:sym typeface="Trebuchet MS"/>
              </a:rPr>
              <a:t>Архипова Мария Павловна</a:t>
            </a:r>
          </a:p>
          <a:p>
            <a:pPr lvl="0" algn="r" rtl="0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ru" sz="1800">
                <a:solidFill>
                  <a:srgbClr val="7E0F23"/>
                </a:solidFill>
                <a:latin typeface="Trebuchet MS"/>
                <a:ea typeface="Trebuchet MS"/>
                <a:cs typeface="Trebuchet MS"/>
                <a:sym typeface="Trebuchet MS"/>
              </a:rPr>
              <a:t>главный специалист отдела общего, дошкольного и дополнительного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7E0F23"/>
              </a:solidFill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" y="56200"/>
            <a:ext cx="1014974" cy="7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954750" y="355400"/>
            <a:ext cx="8150100" cy="36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b="1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Министерство общего и профессионального образования Свердловской области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54950" y="216545"/>
            <a:ext cx="7831799" cy="66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Алгоритм деятельности</a:t>
            </a:r>
          </a:p>
        </p:txBody>
      </p:sp>
      <p:sp>
        <p:nvSpPr>
          <p:cNvPr id="141" name="Shape 141"/>
          <p:cNvSpPr/>
          <p:nvPr/>
        </p:nvSpPr>
        <p:spPr>
          <a:xfrm>
            <a:off x="751775" y="1644325"/>
            <a:ext cx="3258900" cy="1065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Информирование субъектов образовательных отношений о структуре, содержании и особенностях организации</a:t>
            </a:r>
          </a:p>
        </p:txBody>
      </p:sp>
      <p:sp>
        <p:nvSpPr>
          <p:cNvPr id="142" name="Shape 142"/>
          <p:cNvSpPr/>
          <p:nvPr/>
        </p:nvSpPr>
        <p:spPr>
          <a:xfrm>
            <a:off x="4221175" y="1644325"/>
            <a:ext cx="2449199" cy="121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b="1"/>
              <a:t>организация свободного выбора модуля родителями</a:t>
            </a:r>
          </a:p>
        </p:txBody>
      </p:sp>
      <p:sp>
        <p:nvSpPr>
          <p:cNvPr id="143" name="Shape 143"/>
          <p:cNvSpPr/>
          <p:nvPr/>
        </p:nvSpPr>
        <p:spPr>
          <a:xfrm>
            <a:off x="6761800" y="1588675"/>
            <a:ext cx="2173199" cy="422399"/>
          </a:xfrm>
          <a:prstGeom prst="leftArrowCallout">
            <a:avLst>
              <a:gd name="adj1" fmla="val 25000"/>
              <a:gd name="adj2" fmla="val 29998"/>
              <a:gd name="adj3" fmla="val 108024"/>
              <a:gd name="adj4" fmla="val 73266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родительские собрания</a:t>
            </a:r>
          </a:p>
        </p:txBody>
      </p:sp>
      <p:sp>
        <p:nvSpPr>
          <p:cNvPr id="144" name="Shape 144"/>
          <p:cNvSpPr/>
          <p:nvPr/>
        </p:nvSpPr>
        <p:spPr>
          <a:xfrm>
            <a:off x="6718600" y="2600375"/>
            <a:ext cx="2216399" cy="327900"/>
          </a:xfrm>
          <a:prstGeom prst="leftArrowCallout">
            <a:avLst>
              <a:gd name="adj1" fmla="val 25000"/>
              <a:gd name="adj2" fmla="val 24993"/>
              <a:gd name="adj3" fmla="val 109159"/>
              <a:gd name="adj4" fmla="val 7483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заявления</a:t>
            </a:r>
          </a:p>
        </p:txBody>
      </p:sp>
      <p:sp>
        <p:nvSpPr>
          <p:cNvPr id="145" name="Shape 145"/>
          <p:cNvSpPr/>
          <p:nvPr/>
        </p:nvSpPr>
        <p:spPr>
          <a:xfrm>
            <a:off x="751775" y="3307450"/>
            <a:ext cx="2511000" cy="15320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Корректировка образовательной программы</a:t>
            </a:r>
          </a:p>
        </p:txBody>
      </p:sp>
      <p:sp>
        <p:nvSpPr>
          <p:cNvPr id="146" name="Shape 146"/>
          <p:cNvSpPr/>
          <p:nvPr/>
        </p:nvSpPr>
        <p:spPr>
          <a:xfrm>
            <a:off x="6837700" y="3727400"/>
            <a:ext cx="2097300" cy="463799"/>
          </a:xfrm>
          <a:prstGeom prst="leftArrowCallout">
            <a:avLst>
              <a:gd name="adj1" fmla="val 25000"/>
              <a:gd name="adj2" fmla="val 29998"/>
              <a:gd name="adj3" fmla="val 68348"/>
              <a:gd name="adj4" fmla="val 79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200"/>
              <a:t>закуп недостающей учебной литературы</a:t>
            </a:r>
          </a:p>
        </p:txBody>
      </p:sp>
      <p:sp>
        <p:nvSpPr>
          <p:cNvPr id="147" name="Shape 147"/>
          <p:cNvSpPr/>
          <p:nvPr/>
        </p:nvSpPr>
        <p:spPr>
          <a:xfrm>
            <a:off x="3658175" y="3754550"/>
            <a:ext cx="3155700" cy="791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>
                <a:solidFill>
                  <a:schemeClr val="dk1"/>
                </a:solidFill>
              </a:rPr>
              <a:t>анализ  фонда учебной литературы и формирование списка учебников и учебных пособий</a:t>
            </a:r>
          </a:p>
        </p:txBody>
      </p:sp>
      <p:sp>
        <p:nvSpPr>
          <p:cNvPr id="148" name="Shape 148"/>
          <p:cNvSpPr/>
          <p:nvPr/>
        </p:nvSpPr>
        <p:spPr>
          <a:xfrm>
            <a:off x="3679625" y="3164525"/>
            <a:ext cx="3155700" cy="4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>
                <a:solidFill>
                  <a:schemeClr val="dk1"/>
                </a:solidFill>
              </a:rPr>
              <a:t>формирование учебных групп по изучению отдельных модулей ОРКСЭ</a:t>
            </a:r>
          </a:p>
        </p:txBody>
      </p:sp>
      <p:sp>
        <p:nvSpPr>
          <p:cNvPr id="149" name="Shape 149"/>
          <p:cNvSpPr/>
          <p:nvPr/>
        </p:nvSpPr>
        <p:spPr>
          <a:xfrm>
            <a:off x="6718600" y="2094525"/>
            <a:ext cx="2216399" cy="422399"/>
          </a:xfrm>
          <a:prstGeom prst="leftArrowCallout">
            <a:avLst>
              <a:gd name="adj1" fmla="val 25000"/>
              <a:gd name="adj2" fmla="val 29998"/>
              <a:gd name="adj3" fmla="val 108024"/>
              <a:gd name="adj4" fmla="val 73266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300"/>
              <a:t>консультации, горячие линии</a:t>
            </a:r>
          </a:p>
        </p:txBody>
      </p:sp>
      <p:sp>
        <p:nvSpPr>
          <p:cNvPr id="150" name="Shape 150"/>
          <p:cNvSpPr/>
          <p:nvPr/>
        </p:nvSpPr>
        <p:spPr>
          <a:xfrm>
            <a:off x="3679625" y="4641037"/>
            <a:ext cx="3155700" cy="463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разработка рабочих программ педагогов для модулей курса</a:t>
            </a:r>
          </a:p>
        </p:txBody>
      </p:sp>
      <p:sp>
        <p:nvSpPr>
          <p:cNvPr id="151" name="Shape 151"/>
          <p:cNvSpPr/>
          <p:nvPr/>
        </p:nvSpPr>
        <p:spPr>
          <a:xfrm>
            <a:off x="751775" y="5320225"/>
            <a:ext cx="2906400" cy="864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Анализ готовности педагогов к реализации курса ОРКСЭ</a:t>
            </a:r>
          </a:p>
        </p:txBody>
      </p:sp>
      <p:sp>
        <p:nvSpPr>
          <p:cNvPr id="152" name="Shape 152"/>
          <p:cNvSpPr/>
          <p:nvPr/>
        </p:nvSpPr>
        <p:spPr>
          <a:xfrm>
            <a:off x="3855400" y="5219462"/>
            <a:ext cx="2906400" cy="49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1300"/>
              <a:t>Обеспечение повышения квалификации педагогов </a:t>
            </a:r>
          </a:p>
        </p:txBody>
      </p:sp>
      <p:sp>
        <p:nvSpPr>
          <p:cNvPr id="153" name="Shape 153"/>
          <p:cNvSpPr/>
          <p:nvPr/>
        </p:nvSpPr>
        <p:spPr>
          <a:xfrm>
            <a:off x="3855400" y="5833600"/>
            <a:ext cx="2906400" cy="62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300"/>
              <a:t>Организация и проведение семинаров, круглых столов, методических объединений</a:t>
            </a:r>
          </a:p>
        </p:txBody>
      </p:sp>
      <p:sp>
        <p:nvSpPr>
          <p:cNvPr id="154" name="Shape 154"/>
          <p:cNvSpPr/>
          <p:nvPr/>
        </p:nvSpPr>
        <p:spPr>
          <a:xfrm>
            <a:off x="1683825" y="2745425"/>
            <a:ext cx="113700" cy="499500"/>
          </a:xfrm>
          <a:prstGeom prst="downArrow">
            <a:avLst>
              <a:gd name="adj1" fmla="val 50000"/>
              <a:gd name="adj2" fmla="val 13522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H="1">
            <a:off x="1683824" y="4870075"/>
            <a:ext cx="113700" cy="389400"/>
          </a:xfrm>
          <a:prstGeom prst="upDownArrow">
            <a:avLst>
              <a:gd name="adj1" fmla="val 50000"/>
              <a:gd name="adj2" fmla="val 105914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045650" y="21098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341625" y="325912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317850" y="399042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341625" y="4687975"/>
            <a:ext cx="316499" cy="182099"/>
          </a:xfrm>
          <a:prstGeom prst="rightArrow">
            <a:avLst>
              <a:gd name="adj1" fmla="val 39566"/>
              <a:gd name="adj2" fmla="val 8112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658175" y="59834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3658175" y="5371900"/>
            <a:ext cx="175499" cy="77700"/>
          </a:xfrm>
          <a:prstGeom prst="rightArrow">
            <a:avLst>
              <a:gd name="adj1" fmla="val 50000"/>
              <a:gd name="adj2" fmla="val 113899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094625" y="2862525"/>
            <a:ext cx="113700" cy="294600"/>
          </a:xfrm>
          <a:prstGeom prst="downArrow">
            <a:avLst>
              <a:gd name="adj1" fmla="val 50000"/>
              <a:gd name="adj2" fmla="val 135223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54950" y="216546"/>
            <a:ext cx="7831799" cy="84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/>
              <a:t>Организация свободного выбора модуля родителями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60425" y="1041725"/>
            <a:ext cx="8937599" cy="84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Clr>
                <a:srgbClr val="7E0F23"/>
              </a:buClr>
              <a:buSzPct val="100000"/>
              <a:buFont typeface="Arial"/>
              <a:buChar char="●"/>
            </a:pPr>
            <a:r>
              <a:rPr lang="ru" sz="1400" b="1">
                <a:solidFill>
                  <a:srgbClr val="7E0F23"/>
                </a:solidFill>
              </a:rPr>
              <a:t>21 января 2015 года утвержден региональный ПЛАН </a:t>
            </a: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мероприятий по обеспечению свободного, добровольного, информированного выбора модулей комплексного учебного курса «Основы религиозных культур и светской этики»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241300" y="1876275"/>
          <a:ext cx="8707075" cy="4807476"/>
        </p:xfrm>
        <a:graphic>
          <a:graphicData uri="http://schemas.openxmlformats.org/drawingml/2006/table">
            <a:tbl>
              <a:tblPr>
                <a:noFill/>
                <a:tableStyleId>{1113AFBE-431D-4DA3-9A9A-36657CD7FC11}</a:tableStyleId>
              </a:tblPr>
              <a:tblGrid>
                <a:gridCol w="480775"/>
                <a:gridCol w="1451500"/>
                <a:gridCol w="1793250"/>
                <a:gridCol w="2500000"/>
                <a:gridCol w="2481550"/>
              </a:tblGrid>
              <a:tr h="364850">
                <a:tc rowSpan="2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пп</a:t>
                      </a:r>
                    </a:p>
                  </a:txBody>
                  <a:tcPr marL="68575" marR="68575" marT="91425" marB="91425"/>
                </a:tc>
                <a:tc rowSpan="2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Направления деятельности</a:t>
                      </a:r>
                    </a:p>
                  </a:txBody>
                  <a:tcPr marL="68575" marR="68575" marT="91425" marB="91425"/>
                </a:tc>
                <a:tc gridSpan="3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Мероприятия</a:t>
                      </a:r>
                    </a:p>
                  </a:txBody>
                  <a:tcPr marL="68575" marR="6857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Региональный уровень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учредителя образовательной организации / Муниципальный уровень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образовательной организации</a:t>
                      </a:r>
                    </a:p>
                  </a:txBody>
                  <a:tcPr marL="68575" marR="68575" marT="91425" marB="91425"/>
                </a:tc>
              </a:tr>
              <a:tr h="1116675">
                <a:tc rowSpan="3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</a:p>
                  </a:txBody>
                  <a:tcPr marL="68575" marR="68575" marT="91425" marB="91425"/>
                </a:tc>
                <a:tc rowSpan="3">
                  <a:txBody>
                    <a:bodyPr/>
                    <a:lstStyle/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Мероприятия по ознакомлению с содержанием модулей</a:t>
                      </a:r>
                    </a:p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комплексного учебного курса ОРКСЭ участников образовательных отношений</a:t>
                      </a:r>
                    </a:p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Размещение информации о содержании модулей комплексного учебного курса ОРКСЭ в региональных СМИ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Размещение информации о содержании модулей комплексного учебного курса ОРКСЭ в территориальных СМИ</a:t>
                      </a:r>
                    </a:p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909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Ведение дополнительного раздела на официальном сайте ОО по вопросам реализации комплексного учебного курса ОРКСЭ</a:t>
                      </a:r>
                    </a:p>
                  </a:txBody>
                  <a:tcPr marL="68575" marR="68575" marT="91425" marB="91425"/>
                </a:tc>
              </a:tr>
              <a:tr h="1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Размещение на официальных сайтах МОУО образовательных рекламных проектов с целью ознакомления с содержанием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образовательных рекламных проектов с целью ознакомления с содержанием комплексного учебного курса ОРКСЭ</a:t>
                      </a:r>
                    </a:p>
                  </a:txBody>
                  <a:tcPr marL="68575" marR="68575" marT="91425" marB="91425"/>
                </a:tc>
              </a:tr>
              <a:tr h="1304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Информирование о проведении презентационные мероприятий о содержании и организации реализации комплексного учебного курса ОРКСЭ в муниципальных ОО</a:t>
                      </a:r>
                    </a:p>
                    <a:p>
                      <a:pPr marL="635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Презентационные открытые уроки по модулям комплексного учебного курса ОРКСЭ</a:t>
                      </a:r>
                    </a:p>
                    <a:p>
                      <a:pPr lvl="0" algn="just" rtl="0">
                        <a:lnSpc>
                          <a:spcPct val="10909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/>
              <a:t>Организация свободного выбора модуля родителями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65100" y="1231675"/>
          <a:ext cx="9004975" cy="5726020"/>
        </p:xfrm>
        <a:graphic>
          <a:graphicData uri="http://schemas.openxmlformats.org/drawingml/2006/table">
            <a:tbl>
              <a:tblPr>
                <a:noFill/>
                <a:tableStyleId>{AB940FBA-8B4B-4DB7-A10D-40A4BBCA68D7}</a:tableStyleId>
              </a:tblPr>
              <a:tblGrid>
                <a:gridCol w="391000"/>
                <a:gridCol w="1119175"/>
                <a:gridCol w="1475525"/>
                <a:gridCol w="2973575"/>
                <a:gridCol w="3045700"/>
              </a:tblGrid>
              <a:tr h="327800">
                <a:tc rowSpan="2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пп</a:t>
                      </a:r>
                    </a:p>
                  </a:txBody>
                  <a:tcPr marL="68575" marR="68575" marT="91425" marB="91425"/>
                </a:tc>
                <a:tc rowSpan="2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Направления деятельности</a:t>
                      </a:r>
                    </a:p>
                  </a:txBody>
                  <a:tcPr marL="68575" marR="68575" marT="91425" marB="91425"/>
                </a:tc>
                <a:tc gridSpan="3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Мероприятия</a:t>
                      </a:r>
                    </a:p>
                  </a:txBody>
                  <a:tcPr marL="68575" marR="68575" marT="91425" marB="914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Региональный уровень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учредителя образовательной организации / Муниципальный уровень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Уровень образовательной организации</a:t>
                      </a:r>
                    </a:p>
                  </a:txBody>
                  <a:tcPr marL="68575" marR="68575" marT="91425" marB="91425"/>
                </a:tc>
              </a:tr>
              <a:tr h="1050425">
                <a:tc rowSpan="4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</a:p>
                  </a:txBody>
                  <a:tcPr marL="68575" marR="68575" marT="91425" marB="91425"/>
                </a:tc>
                <a:tc rowSpan="4"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 b="1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Мероприятия по организации свободного, добровольного выбора модуля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 rowSpan="4"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и утверждение регионального плана мероприятий по обеспечению свободного, добровольного, информированного выбора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и утверждение муниципального плана мероприятий по обеспечению свободного, добровольного, информированного выбора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и утверждение плана мероприятий по обеспечению свободного, добровольного, информированного выбора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</a:tr>
              <a:tr h="1120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проведения муниципальных родительских собраний родителей (законных представителей) обучающихся 3-х классов общеобразовательных учреждений об организации обучения по комплексному учебному курсу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родительских собраний в 3-х классах ОО об организации обучения по комплексному учебному курсу ОРКСЭ</a:t>
                      </a:r>
                    </a:p>
                  </a:txBody>
                  <a:tcPr marL="68575" marR="68575" marT="91425" marB="91425"/>
                </a:tc>
              </a:tr>
              <a:tr h="105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муниципальной консультативной службы по выбору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опроса, анкетирования родителей (законных представителей) обучающихся 3-х классов ОО о выборе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</a:tr>
              <a:tr h="140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Разработка примерного регламента осуществления опроса, анкетирования родителей (законных представителей) обучающихся 3-х классов в муниципальных ОО о выборе модулей комплексного учебного курса ОРКСЭ</a:t>
                      </a: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Размещение информации о результатах опроса, анкетирования родителей (законных представителей) обучающихся 3-х классов ОО о выборе модулей комплексного учебного курса ОРКСЭ (в случаях, предусмотренных муниципальным регламентом)</a:t>
                      </a:r>
                    </a:p>
                  </a:txBody>
                  <a:tcPr marL="68575" marR="6857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/>
              <a:t>Организация свободного выбора модуля родителями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50" y="1076175"/>
            <a:ext cx="7268600" cy="55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54950" y="216548"/>
            <a:ext cx="78317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/>
              <a:t>Организация свободного выбора модуля родителями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8825" y="674050"/>
            <a:ext cx="8937599" cy="596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Директору</a:t>
            </a:r>
          </a:p>
          <a:p>
            <a:pPr lvl="0"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муниципального общеобразовательного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учреждения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__________________________________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проживающих(его) по адресу:</a:t>
            </a:r>
          </a:p>
          <a:p>
            <a:pPr algn="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</a:t>
            </a:r>
          </a:p>
          <a:p>
            <a:pPr algn="r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r" rtl="0">
              <a:spcBef>
                <a:spcPts val="0"/>
              </a:spcBef>
              <a:buNone/>
            </a:pP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ru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заявление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Мы, родители (законные представители) учащегося ______ «____» класса __________________________(Ф.И. ребёнка), из предлагаемых на выбор модулей комплексного учебного курса «Основы религиозных культур и светской этики»: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православной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исламской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буддийской культуры»,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иудейской культуры»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мировых религиозных культур»,</a:t>
            </a:r>
          </a:p>
          <a:p>
            <a:pPr lvl="0" indent="44450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«Основы светской этики»</a:t>
            </a:r>
          </a:p>
          <a:p>
            <a:pPr algn="just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выбираем для своего ребёнка изучение модуля: _______________________________________________________</a:t>
            </a:r>
          </a:p>
          <a:p>
            <a:pPr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 rtl="0"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Дата «___» _________________ 20___ г.</a:t>
            </a:r>
          </a:p>
          <a:p>
            <a:pPr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 (Ф.И.О.) ___________________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	</a:t>
            </a:r>
            <a:r>
              <a:rPr lang="ru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(подпись)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______________________________________ (Ф.И.О.) ___________________           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525"/>
            <a:ext cx="7671549" cy="42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t="18380" r="-21006"/>
          <a:stretch/>
        </p:blipFill>
        <p:spPr>
          <a:xfrm>
            <a:off x="0" y="3798650"/>
            <a:ext cx="8275199" cy="4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0525" y="2211750"/>
            <a:ext cx="6250275" cy="379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50" y="234800"/>
            <a:ext cx="8825251" cy="63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 amt="77000"/>
          </a:blip>
          <a:srcRect/>
          <a:stretch/>
        </p:blipFill>
        <p:spPr>
          <a:xfrm rot="538958">
            <a:off x="5615440" y="892885"/>
            <a:ext cx="1248917" cy="194957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4">
            <a:alphaModFix amt="71000"/>
          </a:blip>
          <a:srcRect/>
          <a:stretch/>
        </p:blipFill>
        <p:spPr>
          <a:xfrm rot="128250">
            <a:off x="4217055" y="830527"/>
            <a:ext cx="1278889" cy="185649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5">
            <a:alphaModFix amt="66000"/>
          </a:blip>
          <a:srcRect l="7498" r="5004" b="2085"/>
          <a:stretch/>
        </p:blipFill>
        <p:spPr>
          <a:xfrm rot="764609">
            <a:off x="6948954" y="1181998"/>
            <a:ext cx="1554491" cy="19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>
            <a:alphaModFix amt="56000"/>
          </a:blip>
          <a:srcRect/>
          <a:stretch/>
        </p:blipFill>
        <p:spPr>
          <a:xfrm rot="-246996">
            <a:off x="2827919" y="863297"/>
            <a:ext cx="1383268" cy="183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7">
            <a:alphaModFix amt="66000"/>
          </a:blip>
          <a:srcRect/>
          <a:stretch/>
        </p:blipFill>
        <p:spPr>
          <a:xfrm rot="-604102">
            <a:off x="1487584" y="985253"/>
            <a:ext cx="1384826" cy="188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8">
            <a:alphaModFix amt="71000"/>
          </a:blip>
          <a:srcRect/>
          <a:stretch/>
        </p:blipFill>
        <p:spPr>
          <a:xfrm rot="-1535263">
            <a:off x="307764" y="1643821"/>
            <a:ext cx="1384372" cy="18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9">
            <a:alphaModFix amt="72000"/>
          </a:blip>
          <a:srcRect/>
          <a:stretch/>
        </p:blipFill>
        <p:spPr>
          <a:xfrm rot="-1579892">
            <a:off x="321084" y="3178958"/>
            <a:ext cx="1316831" cy="175568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854950" y="216551"/>
            <a:ext cx="7831799" cy="7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Учебники, рекомендуемые к использованию при реализации обязательной части основной образовательной программы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11">
            <a:alphaModFix amt="58999"/>
          </a:blip>
          <a:srcRect/>
          <a:stretch/>
        </p:blipFill>
        <p:spPr>
          <a:xfrm rot="825871">
            <a:off x="7196856" y="2399808"/>
            <a:ext cx="1733688" cy="2253859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12">
            <a:alphaModFix amt="62000"/>
          </a:blip>
          <a:srcRect/>
          <a:stretch/>
        </p:blipFill>
        <p:spPr>
          <a:xfrm rot="1362648">
            <a:off x="7140577" y="4118686"/>
            <a:ext cx="1846248" cy="2400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13">
            <a:alphaModFix amt="55000"/>
          </a:blip>
          <a:srcRect l="15000" t="2613" r="15000" b="10843"/>
          <a:stretch/>
        </p:blipFill>
        <p:spPr>
          <a:xfrm rot="-1242999">
            <a:off x="339197" y="4502747"/>
            <a:ext cx="1465454" cy="216605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333250" y="2300575"/>
            <a:ext cx="6969300" cy="427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sz="24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федеральном перечне по модулям ОРКСЭ представлены учебники восьми издательств: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ДРОФА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Академкнига/Учебник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ВЕНТАНА-ГРАФ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XXI век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Просвещение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Астрель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Русское слово</a:t>
            </a:r>
          </a:p>
          <a:p>
            <a:pPr marL="342900" lvl="0" indent="-368300" algn="just" rtl="0">
              <a:spcBef>
                <a:spcPts val="360"/>
              </a:spcBef>
              <a:buClr>
                <a:srgbClr val="351C75"/>
              </a:buClr>
              <a:buSzPct val="100000"/>
              <a:buFont typeface="Arial"/>
              <a:buChar char="-"/>
            </a:pPr>
            <a:r>
              <a:rPr lang="ru" sz="2200" b="1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поддержки культурно-исторических традиций Отечества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759275" y="310250"/>
            <a:ext cx="8205300" cy="78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ЗАДАЧИ на учебный год в рамках преподавания курса ОРКСЭ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0" y="145256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0" y="54054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99000" y="1144550"/>
            <a:ext cx="9001800" cy="537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Обеспечить </a:t>
            </a:r>
            <a:r>
              <a:rPr lang="ru" sz="2400" b="1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свободный </a:t>
            </a: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выбор модуля в интересах каждой семьи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1" i="0" u="none" strike="noStrike" cap="none" baseline="0">
              <a:solidFill>
                <a:srgbClr val="BB4C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Обеспечить  открытость механизма введения и преподавания курса ОРКСЭ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1" i="0" u="none" strike="noStrike" cap="none" baseline="0">
              <a:solidFill>
                <a:srgbClr val="BB4C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Обеспечить каждого ребенка УМК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1" i="0" u="none" strike="noStrike" cap="none" baseline="0">
              <a:solidFill>
                <a:srgbClr val="BB4C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Уделить особое внимание кадрам, от которых зависят эффекты введения данного курса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b="1" i="0" u="none" strike="noStrike" cap="none" baseline="0">
              <a:solidFill>
                <a:srgbClr val="BB4C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Обеспечить методическое сопровождение преподавания курса ОРКСЭ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endParaRPr b="1">
              <a:solidFill>
                <a:srgbClr val="BB4C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ru" sz="2400" b="1">
                <a:solidFill>
                  <a:srgbClr val="BB4C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Обеспечить мониторинг изучения эффективности реализации курса ОРКСЭ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54948" y="1579562"/>
            <a:ext cx="7831799" cy="49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Конституция Российской Федерации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 декабря 2012 года № 273-ФЗ                                                       «Об образовании в Российской Федерации»                                                           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24 июля 1998 года № 124-ФЗ                                                   «Об основных гарантиях прав ребенка в Российской Федерации»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0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00000"/>
              <a:buFont typeface="Arial"/>
              <a:buChar char="●"/>
            </a:pPr>
            <a:r>
              <a:rPr lang="ru" sz="20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26 сентября 1997 года № 125-ФЗ                                                       «О свободе совести и о религиозных объединениях»                                                                                       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116975" y="198519"/>
            <a:ext cx="7831799" cy="61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Нормативные основания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5" y="56200"/>
            <a:ext cx="1014974" cy="7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32525" y="816225"/>
            <a:ext cx="8863800" cy="57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Поручение Президента Российской Федерации   от 2 августа 2009  № Пр-2009 в целях введения с 2012 года во всех субъектах Российской Федерации комплексного учебного курса «Основы религиозных культур и светской этики» (далее – курс ОРКСЭ).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Распоряжение Правительства Российской Федерации от 28.01.2012 № 84-р «Об утверждении плана мероприятий по введению с 2012/2013 учебного года во всех субъектах РФ комплексного учебного курса ОРКСЭ</a:t>
            </a:r>
            <a:r>
              <a:rPr lang="ru" sz="1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общеобразовательных учреждений».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Письмо Департамента государственной политики в сфере общего образования Министерства образования и науки Российской Федерации от 22.08.2012 № 08-250 «О введении учебного курса ОРКСЭ»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Font typeface="Times New Roman"/>
              <a:buNone/>
            </a:pPr>
            <a:endParaRPr sz="1700" b="1">
              <a:solidFill>
                <a:srgbClr val="4400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440044"/>
              </a:buClr>
              <a:buSzPct val="117647"/>
              <a:buFont typeface="Times New Roman"/>
              <a:buNone/>
            </a:pPr>
            <a:r>
              <a:rPr lang="ru" sz="1700" b="1">
                <a:solidFill>
                  <a:srgbClr val="4400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18.12.2012 № 1060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                                                           (изменение названия предметной области - «Основы религиозных культур и светской этики»)                                                                                  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54950" y="216545"/>
            <a:ext cx="7831799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Нормативные основания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37"/>
            <a:ext cx="1014974" cy="7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909441" cy="6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69275" y="937075"/>
            <a:ext cx="9035699" cy="56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445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31.01.2012 № 69 «О внесении изменений в федеральный компонент государственных образовательных стандартов начального общего, основного общего и среднего (полного) общего образования, утвержденный приказом Министерства образования и науки Российской Федерации от 05.03.2004             № 1089» - </a:t>
            </a:r>
            <a:r>
              <a:rPr lang="ru" sz="1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ИСКЛЮЧАЕТСЯ</a:t>
            </a:r>
          </a:p>
          <a:p>
            <a:pPr lvl="0" indent="44450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445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01.02.2012 №74 «О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и науки Российской Федерации от 09.03.2004 № 1312 - </a:t>
            </a:r>
            <a:r>
              <a:rPr lang="ru" sz="1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ИСКЛЮЧАЕТСЯ</a:t>
            </a:r>
          </a:p>
          <a:p>
            <a:pPr lvl="0" indent="44450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4445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31.03.2014 № 253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- </a:t>
            </a:r>
            <a:r>
              <a:rPr lang="ru" sz="1800" b="1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 ПРИКАЗ</a:t>
            </a:r>
            <a:r>
              <a:rPr lang="ru" sz="180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54950" y="216545"/>
            <a:ext cx="7831799" cy="68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Нормативные основания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221162"/>
            <a:ext cx="1473300" cy="20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6" y="3213100"/>
            <a:ext cx="1752600" cy="230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5875" y="4221162"/>
            <a:ext cx="1639799" cy="21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25" y="772700"/>
            <a:ext cx="1451100" cy="2159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1650225" y="234950"/>
            <a:ext cx="5413374" cy="3809999"/>
            <a:chOff x="1136" y="119"/>
            <a:chExt cx="3410" cy="2399"/>
          </a:xfrm>
        </p:grpSpPr>
        <p:pic>
          <p:nvPicPr>
            <p:cNvPr id="102" name="Shape 10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6" y="119"/>
              <a:ext cx="3299" cy="2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 txBox="1"/>
            <p:nvPr/>
          </p:nvSpPr>
          <p:spPr>
            <a:xfrm>
              <a:off x="1247" y="208"/>
              <a:ext cx="3299" cy="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r>
                <a:rPr lang="ru" sz="2400" b="0" i="0" u="none" strike="noStrike" cap="none" baseline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pic>
        <p:nvPicPr>
          <p:cNvPr id="104" name="Shape 1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6286" y="483812"/>
            <a:ext cx="1796999" cy="24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3850" y="3284537"/>
            <a:ext cx="1568400" cy="21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153461" y="568325"/>
            <a:ext cx="4572000" cy="354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Курс «Основы религиозных культур и светской этики» включает в себя </a:t>
            </a:r>
            <a:br>
              <a:rPr lang="ru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модулей:</a:t>
            </a:r>
          </a:p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Основы православной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Основы мировых религиозных культур;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Основы светской этики;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Основы исламской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Основы буддийской культуры;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Основы иудейской культуры.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177048"/>
            <a:ext cx="909441" cy="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54948" y="216537"/>
            <a:ext cx="7831799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Цель комплексного учебного курса «Основы религиозных культур </a:t>
            </a:r>
            <a:br>
              <a:rPr lang="ru" sz="2400"/>
            </a:br>
            <a:r>
              <a:rPr lang="ru" sz="2400"/>
              <a:t>и светской этики»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048"/>
            <a:ext cx="909441" cy="6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909450" y="1876350"/>
            <a:ext cx="7777200" cy="45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lvl="0" indent="-384175" rtl="0">
              <a:spcBef>
                <a:spcPts val="0"/>
              </a:spcBef>
              <a:buClr>
                <a:srgbClr val="7E0F23"/>
              </a:buClr>
              <a:buSzPct val="80000"/>
              <a:buFont typeface="Noto Symbol"/>
              <a:buChar char="⦿"/>
            </a:pPr>
            <a:r>
              <a:rPr lang="ru" sz="30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54950" y="1579575"/>
            <a:ext cx="7831799" cy="517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По месту в учебном плане и по содержанию курс ОРКСЭ служит важным связующим звеном между двумя этапами гуманитарного образования и воспитания школьников. 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Курс ОРКСЭ дополняет обществоведческие аспекты предмета «Окружающий мир», с которым знакомятся учащиеся основной школы. 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Noto Symbo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Курс ОРКСЭ предваряет начинающееся в 5 классе изучение предмета «История».</a:t>
            </a:r>
          </a:p>
          <a:p>
            <a:pPr marL="447675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SzPct val="100000"/>
              <a:buFont typeface="Questrial"/>
              <a:buChar char="⦿"/>
            </a:pPr>
            <a:r>
              <a:rPr lang="ru" sz="2400" b="1">
                <a:solidFill>
                  <a:srgbClr val="7E0F23"/>
                </a:solidFill>
                <a:latin typeface="Questrial"/>
                <a:ea typeface="Questrial"/>
                <a:cs typeface="Questrial"/>
                <a:sym typeface="Questrial"/>
              </a:rPr>
              <a:t>Логическое продолжение курса ОРКСЭ учебный курс “Основы духовно-нравственной культуры народов России” на уровне основного общего образования.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54950" y="48595"/>
            <a:ext cx="7831799" cy="68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/>
              <a:t>Межпредметные связи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48"/>
            <a:ext cx="909441" cy="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54950" y="1579575"/>
            <a:ext cx="7831799" cy="517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None/>
            </a:pPr>
            <a:r>
              <a:rPr lang="ru" sz="2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 Минобрнауки России от 17.12.2010 № 1897 “Об утверждении федерального государственного образовательного стандарта основного общего образования”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предметной области "Основы духовно-нравственной культуры народов России" должно обеспечить: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воспитание способности к духовному развитию, нравственному самосовершенствованию; воспитание веротерпимости, уважительного отношения к религиозным чувствам, взглядам людей или их отсутствию;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знание основных норм морали, нравственных, духовных идеалов, хранимых в культурных традициях народов России, готовность на их основе к сознательному самоограничению в поступках, поведении, расточительном потребительстве;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представлений об основах светской этики, культуры традиционных религий, их роли в развитии культуры и истории России и человечества, в становлении гражданского общества и российской государственности;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понимание значения нравственности, веры и религии в жизни человека, семьи и общества;</a:t>
            </a:r>
          </a:p>
          <a:p>
            <a:pPr marL="447675" marR="0" lvl="0" indent="-231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0F23"/>
              </a:buClr>
              <a:buFont typeface="Questrial"/>
              <a:buNone/>
            </a:pPr>
            <a:r>
              <a:rPr lang="ru" sz="1400" b="1">
                <a:solidFill>
                  <a:srgbClr val="7E0F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представлений об исторической роли традиционных религий и гражданского общества в становлении российской государственности.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54950" y="48595"/>
            <a:ext cx="7831799" cy="68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/>
              <a:t>Основы духовно-нравственной культуры народов России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48"/>
            <a:ext cx="909441" cy="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25" y="292149"/>
            <a:ext cx="8941474" cy="64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048"/>
            <a:ext cx="891499" cy="6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Экран (4:3)</PresentationFormat>
  <Paragraphs>154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trek</vt:lpstr>
      <vt:lpstr>Организация изучения комплексного учебного курса “Основы религиозных культур и светской этики в общеобразовательных учреждениях Свердловской области</vt:lpstr>
      <vt:lpstr>Нормативные основания</vt:lpstr>
      <vt:lpstr>Нормативные основания</vt:lpstr>
      <vt:lpstr>Нормативные основания</vt:lpstr>
      <vt:lpstr>Презентация PowerPoint</vt:lpstr>
      <vt:lpstr>Цель комплексного учебного курса «Основы религиозных культур  и светской этики»</vt:lpstr>
      <vt:lpstr>Межпредметные связи</vt:lpstr>
      <vt:lpstr>Основы духовно-нравственной культуры народов России</vt:lpstr>
      <vt:lpstr>Презентация PowerPoint</vt:lpstr>
      <vt:lpstr>Алгоритм деятельности</vt:lpstr>
      <vt:lpstr>Организация свободного выбора модуля родителями</vt:lpstr>
      <vt:lpstr>Организация свободного выбора модуля родителями</vt:lpstr>
      <vt:lpstr>Организация свободного выбора модуля родителями</vt:lpstr>
      <vt:lpstr>Организация свободного выбора модуля родителями</vt:lpstr>
      <vt:lpstr>Презентация PowerPoint</vt:lpstr>
      <vt:lpstr>Презентация PowerPoint</vt:lpstr>
      <vt:lpstr>Учебники, рекомендуемые к использованию при реализации обязательной части основной образовательной программы</vt:lpstr>
      <vt:lpstr>ЗАДАЧИ на учебный год в рамках преподавания курса ОРКСЭ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изучения комплексного учебного курса “Основы религиозных культур и светской этики в общеобразовательных учреждениях Свердловской области</dc:title>
  <dc:creator>Ноутбук</dc:creator>
  <cp:lastModifiedBy>Наташа</cp:lastModifiedBy>
  <cp:revision>1</cp:revision>
  <dcterms:modified xsi:type="dcterms:W3CDTF">2015-02-09T05:40:15Z</dcterms:modified>
</cp:coreProperties>
</file>