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906" r:id="rId2"/>
  </p:sldMasterIdLst>
  <p:notesMasterIdLst>
    <p:notesMasterId r:id="rId67"/>
  </p:notesMasterIdLst>
  <p:sldIdLst>
    <p:sldId id="297" r:id="rId3"/>
    <p:sldId id="256" r:id="rId4"/>
    <p:sldId id="257" r:id="rId5"/>
    <p:sldId id="260" r:id="rId6"/>
    <p:sldId id="261" r:id="rId7"/>
    <p:sldId id="262" r:id="rId8"/>
    <p:sldId id="263" r:id="rId9"/>
    <p:sldId id="264" r:id="rId10"/>
    <p:sldId id="298" r:id="rId11"/>
    <p:sldId id="299" r:id="rId12"/>
    <p:sldId id="300" r:id="rId13"/>
    <p:sldId id="301" r:id="rId14"/>
    <p:sldId id="265" r:id="rId15"/>
    <p:sldId id="302" r:id="rId16"/>
    <p:sldId id="267" r:id="rId17"/>
    <p:sldId id="268" r:id="rId18"/>
    <p:sldId id="269" r:id="rId19"/>
    <p:sldId id="270" r:id="rId20"/>
    <p:sldId id="303" r:id="rId21"/>
    <p:sldId id="304" r:id="rId22"/>
    <p:sldId id="305" r:id="rId23"/>
    <p:sldId id="306" r:id="rId24"/>
    <p:sldId id="271" r:id="rId25"/>
    <p:sldId id="272" r:id="rId26"/>
    <p:sldId id="275" r:id="rId27"/>
    <p:sldId id="276" r:id="rId28"/>
    <p:sldId id="277" r:id="rId29"/>
    <p:sldId id="278" r:id="rId30"/>
    <p:sldId id="307" r:id="rId31"/>
    <p:sldId id="308" r:id="rId32"/>
    <p:sldId id="309" r:id="rId33"/>
    <p:sldId id="310" r:id="rId34"/>
    <p:sldId id="279" r:id="rId35"/>
    <p:sldId id="280" r:id="rId36"/>
    <p:sldId id="281" r:id="rId37"/>
    <p:sldId id="282" r:id="rId38"/>
    <p:sldId id="283" r:id="rId39"/>
    <p:sldId id="284" r:id="rId40"/>
    <p:sldId id="319" r:id="rId41"/>
    <p:sldId id="320" r:id="rId42"/>
    <p:sldId id="321" r:id="rId43"/>
    <p:sldId id="322" r:id="rId44"/>
    <p:sldId id="285" r:id="rId45"/>
    <p:sldId id="286" r:id="rId46"/>
    <p:sldId id="288" r:id="rId47"/>
    <p:sldId id="289" r:id="rId48"/>
    <p:sldId id="290" r:id="rId49"/>
    <p:sldId id="295" r:id="rId50"/>
    <p:sldId id="315" r:id="rId51"/>
    <p:sldId id="316" r:id="rId52"/>
    <p:sldId id="317" r:id="rId53"/>
    <p:sldId id="318" r:id="rId54"/>
    <p:sldId id="291" r:id="rId55"/>
    <p:sldId id="292" r:id="rId56"/>
    <p:sldId id="273" r:id="rId57"/>
    <p:sldId id="274" r:id="rId58"/>
    <p:sldId id="293" r:id="rId59"/>
    <p:sldId id="294" r:id="rId60"/>
    <p:sldId id="311" r:id="rId61"/>
    <p:sldId id="312" r:id="rId62"/>
    <p:sldId id="313" r:id="rId63"/>
    <p:sldId id="314" r:id="rId64"/>
    <p:sldId id="259" r:id="rId65"/>
    <p:sldId id="323" r:id="rId6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CC0099"/>
    <a:srgbClr val="FF0000"/>
    <a:srgbClr val="2929F9"/>
    <a:srgbClr val="E383B5"/>
    <a:srgbClr val="F38B8D"/>
    <a:srgbClr val="00FF00"/>
    <a:srgbClr val="FFD05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2" autoAdjust="0"/>
    <p:restoredTop sz="92718" autoAdjust="0"/>
  </p:normalViewPr>
  <p:slideViewPr>
    <p:cSldViewPr>
      <p:cViewPr>
        <p:scale>
          <a:sx n="64" d="100"/>
          <a:sy n="64" d="100"/>
        </p:scale>
        <p:origin x="-1578" y="-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8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3B9FE78-203A-4E33-98E9-9B0EB7426967}" type="datetimeFigureOut">
              <a:rPr lang="ru-RU"/>
              <a:pPr>
                <a:defRPr/>
              </a:pPr>
              <a:t>17.06.2020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57B01CF-B0A0-4079-A706-A7E6B28C6F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880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C234072-E959-4390-BEC8-E3B01DCF7402}" type="slidenum">
              <a:rPr lang="ru-RU" smtClean="0">
                <a:solidFill>
                  <a:srgbClr val="000000"/>
                </a:solidFill>
                <a:latin typeface="Arial" charset="0"/>
              </a:rPr>
              <a:pPr/>
              <a:t>1</a:t>
            </a:fld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890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C6CBBF5-DE85-434A-84C4-06AF981BE383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42C44E-85D7-4F0D-9F75-EABE605728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5435B-7509-49ED-BB8F-69E3E683F9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BCF94-98A1-4BF7-A049-A363A13A69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6F0069-3D77-48FC-BE33-733AB1FAAC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6EBE656-5E2D-4575-B33E-8F4138E373EB}" type="datetime1">
              <a:rPr lang="ru-RU"/>
              <a:pPr>
                <a:defRPr/>
              </a:pPr>
              <a:t>17.06.2020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6062663" y="6111875"/>
            <a:ext cx="2286000" cy="365125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Орлюк В.А.МБОУ Петровская СОШ Гурьевского района</a:t>
            </a:r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  <a:extLst/>
          </a:lstStyle>
          <a:p>
            <a:pPr>
              <a:defRPr/>
            </a:pPr>
            <a:fld id="{5BEC2F17-2C90-4026-B613-3B8F3D3FE5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7114A7DE-FCB3-4186-8D8F-AD4FB1DCE19A}" type="datetime1">
              <a:rPr lang="ru-RU"/>
              <a:pPr>
                <a:defRPr/>
              </a:pPr>
              <a:t>17.06.2020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Орлюк В.А.МБОУ Петровская СОШ Гурьевского района</a:t>
            </a: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AACAC663-F4D6-4D14-8DE3-8BA817538E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6EFB9F5-315F-40EF-BFAB-DCA3AB5C0DEB}" type="datetime1">
              <a:rPr lang="ru-RU"/>
              <a:pPr>
                <a:defRPr/>
              </a:pPr>
              <a:t>17.06.2020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062663" y="6111875"/>
            <a:ext cx="2286000" cy="365125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Орлюк В.А.МБОУ Петровская СОШ Гурьевского района</a:t>
            </a: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  <a:extLst/>
          </a:lstStyle>
          <a:p>
            <a:pPr>
              <a:defRPr/>
            </a:pPr>
            <a:fld id="{EE7ADF2F-F99C-4D0E-872F-DC9113AE1E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A391339-7F10-4E3E-8095-5A9F025A8AFF}" type="datetime1">
              <a:rPr lang="ru-RU"/>
              <a:pPr>
                <a:defRPr/>
              </a:pPr>
              <a:t>17.06.2020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Орлюк В.А.МБОУ Петровская СОШ Гурьевского района</a:t>
            </a: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D0927BA-7203-4337-B0DC-A1DD7B14DB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D04B2C7-F9BA-4380-B262-61F8FB9F3F0B}" type="datetime1">
              <a:rPr lang="ru-RU"/>
              <a:pPr>
                <a:defRPr/>
              </a:pPr>
              <a:t>17.06.2020</a:t>
            </a:fld>
            <a:endParaRPr lang="ru-RU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Орлюк В.А.МБОУ Петровская СОШ Гурьевского района</a:t>
            </a:r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016D0BC5-7508-4720-9B57-5B52BD643D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05CAA4D1-5F40-4D37-A1FC-1A50EFF499F4}" type="datetime1">
              <a:rPr lang="ru-RU"/>
              <a:pPr>
                <a:defRPr/>
              </a:pPr>
              <a:t>17.06.2020</a:t>
            </a:fld>
            <a:endParaRPr lang="ru-RU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Орлюк В.А.МБОУ Петровская СОШ Гурьевского района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795EEA9-C89D-44CE-AD66-D3B199C1E6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pul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216BB9E9-BFDA-4A99-ACC5-DBA2D3EC9766}" type="datetime1">
              <a:rPr lang="ru-RU"/>
              <a:pPr>
                <a:defRPr/>
              </a:pPr>
              <a:t>17.06.2020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492500" y="6092825"/>
            <a:ext cx="2286000" cy="365125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Орлюк В.А.МБОУ Петровская СОШ Гурьевского района</a:t>
            </a:r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  <a:extLst/>
          </a:lstStyle>
          <a:p>
            <a:pPr>
              <a:defRPr/>
            </a:pPr>
            <a:fld id="{031881B1-AC0D-4195-A6E6-78EB931B9D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BF8655-342F-4DBA-801E-068E9CE531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pull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1105C1B3-CC01-4A1B-BD11-E3AC94C5C923}" type="datetime1">
              <a:rPr lang="ru-RU"/>
              <a:pPr>
                <a:defRPr/>
              </a:pPr>
              <a:t>17.06.2020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Орлюк В.А.МБОУ Петровская СОШ Гурьевского района</a:t>
            </a: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EED1D3AA-9EBC-4A62-BAF3-02678F1F51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pul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D65F930-E64C-4415-9164-93AAE6133BC5}" type="datetime1">
              <a:rPr lang="ru-RU"/>
              <a:pPr>
                <a:defRPr/>
              </a:pPr>
              <a:t>17.06.2020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6062663" y="6111875"/>
            <a:ext cx="2286000" cy="365125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Орлюк В.А.МБОУ Петровская СОШ Гурьевского района</a:t>
            </a: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  <a:extLst/>
          </a:lstStyle>
          <a:p>
            <a:pPr>
              <a:defRPr/>
            </a:pPr>
            <a:fld id="{964866F1-5495-4291-8B3E-FF7DBB0649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pull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EA8BA78-BF89-4716-8147-6C2C6D79F5A8}" type="datetime1">
              <a:rPr lang="ru-RU"/>
              <a:pPr>
                <a:defRPr/>
              </a:pPr>
              <a:t>17.06.2020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Орлюк В.А.МБОУ Петровская СОШ Гурьевского района</a:t>
            </a: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7CA921B3-5F93-4ECF-910F-8899B7F29C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pull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2036F768-7B41-4242-8461-552010803705}" type="datetime1">
              <a:rPr lang="ru-RU"/>
              <a:pPr>
                <a:defRPr/>
              </a:pPr>
              <a:t>17.06.2020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Орлюк В.А.МБОУ Петровская СОШ Гурьевского района</a:t>
            </a: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F184588-6C04-409C-A78D-0F7E195CD4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pull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0DF1E720-2501-4212-8B8B-8AF04ED3A939}" type="datetime1">
              <a:rPr lang="ru-RU"/>
              <a:pPr>
                <a:defRPr/>
              </a:pPr>
              <a:t>17.06.2020</a:t>
            </a:fld>
            <a:endParaRPr lang="ru-RU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Орлюк В.А.МБОУ Петровская СОШ Гурьевского района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1E0CE406-F6C5-4DCD-96DB-62FD5179C6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BBA33-8B45-4894-9054-64FA481531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BBCA5-159A-46E2-8107-3FA4BABFE4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D51D9F-DCEF-43A2-A2A2-EF75CB138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2462A-15BE-4606-B7E8-17FC09B677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B3AA2-73D0-4A0E-AB6D-0FB015657D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9E2AA-DCA5-4204-B224-AB91A1A4EE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D91A2-EE65-4D52-B92C-C0508F5EBB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35AC6452-5316-43F5-9603-E4D8E7D444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5" r:id="rId1"/>
    <p:sldLayoutId id="2147484196" r:id="rId2"/>
    <p:sldLayoutId id="2147484197" r:id="rId3"/>
    <p:sldLayoutId id="2147484189" r:id="rId4"/>
    <p:sldLayoutId id="2147484198" r:id="rId5"/>
    <p:sldLayoutId id="2147484190" r:id="rId6"/>
    <p:sldLayoutId id="2147484191" r:id="rId7"/>
    <p:sldLayoutId id="2147484199" r:id="rId8"/>
    <p:sldLayoutId id="2147484192" r:id="rId9"/>
    <p:sldLayoutId id="2147484193" r:id="rId10"/>
    <p:sldLayoutId id="2147484194" r:id="rId11"/>
    <p:sldLayoutId id="2147484200" r:id="rId12"/>
  </p:sldLayoutIdLst>
  <p:transition spd="slow" advClick="0">
    <p:pull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55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A7A39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F3754C91-E88E-4F2E-8F50-6C13F12445A1}" type="datetime1">
              <a:rPr lang="ru-RU"/>
              <a:pPr>
                <a:defRPr/>
              </a:pPr>
              <a:t>17.06.2020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3132138" y="6092825"/>
            <a:ext cx="22860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rgbClr val="A7A39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ru-RU"/>
              <a:t>Орлюк В.А.МБОУ Петровская СОШ Гурьевского района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rgbClr val="E3DED1">
                    <a:shade val="50000"/>
                  </a:srgbClr>
                </a:solidFill>
                <a:latin typeface="Times New Roman" pitchFamily="18" charset="0"/>
              </a:defRPr>
            </a:lvl1pPr>
            <a:extLst/>
          </a:lstStyle>
          <a:p>
            <a:pPr>
              <a:defRPr/>
            </a:pPr>
            <a:fld id="{11BA55F3-EF0C-4DE6-A711-EA495C2D60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1" r:id="rId1"/>
    <p:sldLayoutId id="2147484202" r:id="rId2"/>
    <p:sldLayoutId id="2147484203" r:id="rId3"/>
    <p:sldLayoutId id="2147484204" r:id="rId4"/>
    <p:sldLayoutId id="2147484205" r:id="rId5"/>
    <p:sldLayoutId id="2147484206" r:id="rId6"/>
    <p:sldLayoutId id="2147484207" r:id="rId7"/>
    <p:sldLayoutId id="2147484208" r:id="rId8"/>
    <p:sldLayoutId id="2147484209" r:id="rId9"/>
    <p:sldLayoutId id="2147484210" r:id="rId10"/>
    <p:sldLayoutId id="2147484211" r:id="rId11"/>
    <p:sldLayoutId id="2147484212" r:id="rId12"/>
  </p:sldLayoutIdLst>
  <p:transition spd="slow" advClick="0">
    <p:pull/>
  </p:transition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audio" Target="file:///C:\Users\1\Desktop\&#1053;&#1054;&#1042;&#1054;&#1045;\&#1057;&#1042;&#1054;&#1071;%20&#1048;&#1043;&#1056;&#1040;\&#1057;&#1074;&#1086;&#1103;%20&#1080;&#1075;&#1088;&#1072;%20&#1087;&#1086;%20&#1055;&#1044;&#1044;\Aleksandr_Ivanov_-_Zastavka_Svoej_igry_dekabr_2001_-_aprel_2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13" Type="http://schemas.openxmlformats.org/officeDocument/2006/relationships/slide" Target="slide37.xml"/><Relationship Id="rId18" Type="http://schemas.openxmlformats.org/officeDocument/2006/relationships/slide" Target="slide47.xml"/><Relationship Id="rId26" Type="http://schemas.openxmlformats.org/officeDocument/2006/relationships/slide" Target="slide29.xml"/><Relationship Id="rId3" Type="http://schemas.openxmlformats.org/officeDocument/2006/relationships/slide" Target="slide5.xml"/><Relationship Id="rId21" Type="http://schemas.openxmlformats.org/officeDocument/2006/relationships/slide" Target="slide57.xml"/><Relationship Id="rId7" Type="http://schemas.openxmlformats.org/officeDocument/2006/relationships/slide" Target="slide17.xml"/><Relationship Id="rId12" Type="http://schemas.openxmlformats.org/officeDocument/2006/relationships/slide" Target="slide35.xml"/><Relationship Id="rId17" Type="http://schemas.openxmlformats.org/officeDocument/2006/relationships/slide" Target="slide46.xml"/><Relationship Id="rId25" Type="http://schemas.openxmlformats.org/officeDocument/2006/relationships/slide" Target="slide21.xml"/><Relationship Id="rId33" Type="http://schemas.openxmlformats.org/officeDocument/2006/relationships/slide" Target="slide61.xml"/><Relationship Id="rId2" Type="http://schemas.openxmlformats.org/officeDocument/2006/relationships/slide" Target="slide3.xml"/><Relationship Id="rId16" Type="http://schemas.openxmlformats.org/officeDocument/2006/relationships/slide" Target="slide45.xml"/><Relationship Id="rId20" Type="http://schemas.openxmlformats.org/officeDocument/2006/relationships/slide" Target="slide55.xml"/><Relationship Id="rId29" Type="http://schemas.openxmlformats.org/officeDocument/2006/relationships/slide" Target="slide4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5.xml"/><Relationship Id="rId11" Type="http://schemas.openxmlformats.org/officeDocument/2006/relationships/slide" Target="slide33.xml"/><Relationship Id="rId24" Type="http://schemas.openxmlformats.org/officeDocument/2006/relationships/slide" Target="slide19.xml"/><Relationship Id="rId32" Type="http://schemas.openxmlformats.org/officeDocument/2006/relationships/slide" Target="slide59.xml"/><Relationship Id="rId5" Type="http://schemas.openxmlformats.org/officeDocument/2006/relationships/slide" Target="slide13.xml"/><Relationship Id="rId15" Type="http://schemas.openxmlformats.org/officeDocument/2006/relationships/slide" Target="slide28.xml"/><Relationship Id="rId23" Type="http://schemas.openxmlformats.org/officeDocument/2006/relationships/slide" Target="slide11.xml"/><Relationship Id="rId28" Type="http://schemas.openxmlformats.org/officeDocument/2006/relationships/slide" Target="slide39.xml"/><Relationship Id="rId10" Type="http://schemas.openxmlformats.org/officeDocument/2006/relationships/slide" Target="slide27.xml"/><Relationship Id="rId19" Type="http://schemas.openxmlformats.org/officeDocument/2006/relationships/slide" Target="slide53.xml"/><Relationship Id="rId31" Type="http://schemas.openxmlformats.org/officeDocument/2006/relationships/slide" Target="slide51.xml"/><Relationship Id="rId4" Type="http://schemas.openxmlformats.org/officeDocument/2006/relationships/slide" Target="slide7.xml"/><Relationship Id="rId9" Type="http://schemas.openxmlformats.org/officeDocument/2006/relationships/slide" Target="slide25.xml"/><Relationship Id="rId14" Type="http://schemas.openxmlformats.org/officeDocument/2006/relationships/slide" Target="slide43.xml"/><Relationship Id="rId22" Type="http://schemas.openxmlformats.org/officeDocument/2006/relationships/slide" Target="slide9.xml"/><Relationship Id="rId27" Type="http://schemas.openxmlformats.org/officeDocument/2006/relationships/slide" Target="slide31.xml"/><Relationship Id="rId30" Type="http://schemas.openxmlformats.org/officeDocument/2006/relationships/slide" Target="slide4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2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slide" Target="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3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3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" Target="slide3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40.xml"/><Relationship Id="rId2" Type="http://schemas.openxmlformats.org/officeDocument/2006/relationships/slide" Target="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42.xml"/><Relationship Id="rId2" Type="http://schemas.openxmlformats.org/officeDocument/2006/relationships/slide" Target="slide3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" Target="slide4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48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" Target="slide50.xml"/><Relationship Id="rId2" Type="http://schemas.openxmlformats.org/officeDocument/2006/relationships/slide" Target="slide4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52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" Target="slide54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" Target="slide56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" Target="slide58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60.xml"/><Relationship Id="rId2" Type="http://schemas.openxmlformats.org/officeDocument/2006/relationships/slide" Target="slide5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" Target="slide62.xml"/><Relationship Id="rId2" Type="http://schemas.openxmlformats.org/officeDocument/2006/relationships/slide" Target="slide58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://iplayer.fm/q/%D1%81%D0%B2%D0%BE%D1%8F+%D0%B8%D0%B3%D1%80%D0%B0+%D0%B7%D0%B0%D1%81%D1%82%D0%B0%D0%B2%D0%BA%D0%B0/" TargetMode="External"/><Relationship Id="rId2" Type="http://schemas.openxmlformats.org/officeDocument/2006/relationships/hyperlink" Target="http://viki.rdf.ru/item/3545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88913"/>
            <a:ext cx="8785225" cy="658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827088" y="4927600"/>
            <a:ext cx="7632700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ДОРОЖНАЯ  АЗБУКА</a:t>
            </a:r>
          </a:p>
          <a:p>
            <a:pPr>
              <a:defRPr/>
            </a:pPr>
            <a:endParaRPr lang="ru-RU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Aleksandr_Ivanov_-_Zastavka_Svoej_igry_dekabr_2001_-_aprel_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288" y="613886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WordArt 2"/>
          <p:cNvSpPr>
            <a:spLocks noChangeArrowheads="1" noChangeShapeType="1" noTextEdit="1"/>
          </p:cNvSpPr>
          <p:nvPr/>
        </p:nvSpPr>
        <p:spPr bwMode="auto">
          <a:xfrm>
            <a:off x="2339975" y="260350"/>
            <a:ext cx="4824413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Перекресток загадок</a:t>
            </a:r>
          </a:p>
        </p:txBody>
      </p:sp>
      <p:sp>
        <p:nvSpPr>
          <p:cNvPr id="30723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</a:rPr>
              <a:t>40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1772816"/>
            <a:ext cx="3960440" cy="1470893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Такси</a:t>
            </a:r>
          </a:p>
        </p:txBody>
      </p:sp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675" y="3243263"/>
            <a:ext cx="5926138" cy="337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8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WordArt 2"/>
          <p:cNvSpPr>
            <a:spLocks noChangeArrowheads="1" noChangeShapeType="1" noTextEdit="1"/>
          </p:cNvSpPr>
          <p:nvPr/>
        </p:nvSpPr>
        <p:spPr bwMode="auto">
          <a:xfrm>
            <a:off x="2339975" y="260350"/>
            <a:ext cx="4824413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Перекресток загадок</a:t>
            </a:r>
          </a:p>
        </p:txBody>
      </p:sp>
      <p:sp>
        <p:nvSpPr>
          <p:cNvPr id="31747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3" action="ppaction://hlinksldjump"/>
              </a:rPr>
              <a:t>50</a:t>
            </a:r>
            <a:endParaRPr lang="ru-RU" sz="3200" dirty="0">
              <a:latin typeface="Arial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5536" y="2060848"/>
            <a:ext cx="8136904" cy="2952328"/>
          </a:xfrm>
          <a:prstGeom prst="roundRect">
            <a:avLst/>
          </a:prstGeom>
          <a:gradFill flip="none" rotWithShape="1">
            <a:gsLst>
              <a:gs pos="0">
                <a:srgbClr val="E383B5">
                  <a:tint val="66000"/>
                  <a:satMod val="160000"/>
                </a:srgbClr>
              </a:gs>
              <a:gs pos="50000">
                <a:srgbClr val="E383B5">
                  <a:tint val="44500"/>
                  <a:satMod val="160000"/>
                </a:srgbClr>
              </a:gs>
              <a:gs pos="100000">
                <a:srgbClr val="E383B5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tx1"/>
                </a:solidFill>
              </a:rPr>
              <a:t>Удивительный вагон!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tx1"/>
                </a:solidFill>
              </a:rPr>
              <a:t>Посудите сами: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tx1"/>
                </a:solidFill>
              </a:rPr>
              <a:t>Рельсы в воздухе, а он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tx1"/>
                </a:solidFill>
              </a:rPr>
              <a:t>Держит их руками.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WordArt 2"/>
          <p:cNvSpPr>
            <a:spLocks noChangeArrowheads="1" noChangeShapeType="1" noTextEdit="1"/>
          </p:cNvSpPr>
          <p:nvPr/>
        </p:nvSpPr>
        <p:spPr bwMode="auto">
          <a:xfrm>
            <a:off x="2411413" y="260350"/>
            <a:ext cx="4752975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Перекресток загадок</a:t>
            </a:r>
          </a:p>
        </p:txBody>
      </p:sp>
      <p:sp>
        <p:nvSpPr>
          <p:cNvPr id="32771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</a:rPr>
              <a:t>50</a:t>
            </a:r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323850" y="1268413"/>
            <a:ext cx="3095625" cy="1223962"/>
          </a:xfrm>
          <a:prstGeom prst="flowChartPunchedTape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CC0099"/>
                </a:solidFill>
              </a:rPr>
              <a:t>Троллейбус</a:t>
            </a:r>
          </a:p>
        </p:txBody>
      </p:sp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113" y="2492375"/>
            <a:ext cx="57150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9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WordArt 2"/>
          <p:cNvSpPr>
            <a:spLocks noChangeArrowheads="1" noChangeShapeType="1" noTextEdit="1"/>
          </p:cNvSpPr>
          <p:nvPr/>
        </p:nvSpPr>
        <p:spPr bwMode="auto">
          <a:xfrm>
            <a:off x="2339975" y="260350"/>
            <a:ext cx="4824413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Велосипед</a:t>
            </a:r>
          </a:p>
        </p:txBody>
      </p:sp>
      <p:sp>
        <p:nvSpPr>
          <p:cNvPr id="33795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3" action="ppaction://hlinksldjump"/>
              </a:rPr>
              <a:t>10</a:t>
            </a:r>
            <a:endParaRPr lang="ru-RU" sz="3200" dirty="0">
              <a:latin typeface="Arial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71600" y="2348880"/>
            <a:ext cx="6984776" cy="2664296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С какого возраста можно выезжать на велосипеде на проезжую часть?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</a:rPr>
              <a:t>10</a:t>
            </a:r>
          </a:p>
        </p:txBody>
      </p:sp>
      <p:sp>
        <p:nvSpPr>
          <p:cNvPr id="34819" name="WordArt 6"/>
          <p:cNvSpPr>
            <a:spLocks noChangeArrowheads="1" noChangeShapeType="1" noTextEdit="1"/>
          </p:cNvSpPr>
          <p:nvPr/>
        </p:nvSpPr>
        <p:spPr bwMode="auto">
          <a:xfrm>
            <a:off x="2339975" y="260350"/>
            <a:ext cx="4824413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Велосипед</a:t>
            </a:r>
          </a:p>
        </p:txBody>
      </p:sp>
      <p:sp>
        <p:nvSpPr>
          <p:cNvPr id="34820" name="Text Box 8"/>
          <p:cNvSpPr txBox="1">
            <a:spLocks noChangeArrowheads="1"/>
          </p:cNvSpPr>
          <p:nvPr/>
        </p:nvSpPr>
        <p:spPr bwMode="auto">
          <a:xfrm>
            <a:off x="1887538" y="2441575"/>
            <a:ext cx="1963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63688" y="2204864"/>
            <a:ext cx="3024336" cy="1224136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824" name="Text Box 9"/>
          <p:cNvSpPr txBox="1">
            <a:spLocks noChangeArrowheads="1"/>
          </p:cNvSpPr>
          <p:nvPr/>
        </p:nvSpPr>
        <p:spPr bwMode="auto">
          <a:xfrm>
            <a:off x="1844675" y="2462213"/>
            <a:ext cx="28082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/>
              <a:t> С 14 лет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WordArt 2"/>
          <p:cNvSpPr>
            <a:spLocks noChangeArrowheads="1" noChangeShapeType="1" noTextEdit="1"/>
          </p:cNvSpPr>
          <p:nvPr/>
        </p:nvSpPr>
        <p:spPr bwMode="auto">
          <a:xfrm>
            <a:off x="2339975" y="260350"/>
            <a:ext cx="4824413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Велосипед</a:t>
            </a:r>
          </a:p>
        </p:txBody>
      </p:sp>
      <p:sp>
        <p:nvSpPr>
          <p:cNvPr id="35843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2" action="ppaction://hlinksldjump"/>
              </a:rPr>
              <a:t>20</a:t>
            </a:r>
            <a:endParaRPr lang="ru-RU" sz="3200" dirty="0">
              <a:latin typeface="Arial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71550" y="1844675"/>
            <a:ext cx="7345363" cy="2879725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2929F9"/>
                </a:solidFill>
              </a:rPr>
              <a:t>Что надо проверить у велосипеда в первую очередь перед поездкой?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</a:rPr>
              <a:t>20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79712" y="1772816"/>
            <a:ext cx="3456384" cy="1368152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400" b="1" dirty="0">
                <a:solidFill>
                  <a:srgbClr val="000000"/>
                </a:solidFill>
              </a:rPr>
              <a:t>Тормоза</a:t>
            </a:r>
          </a:p>
        </p:txBody>
      </p:sp>
      <p:sp>
        <p:nvSpPr>
          <p:cNvPr id="36870" name="WordArt 4"/>
          <p:cNvSpPr>
            <a:spLocks noChangeArrowheads="1" noChangeShapeType="1" noTextEdit="1"/>
          </p:cNvSpPr>
          <p:nvPr/>
        </p:nvSpPr>
        <p:spPr bwMode="auto">
          <a:xfrm>
            <a:off x="2700338" y="404813"/>
            <a:ext cx="4824412" cy="10080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Велосипед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WordArt 2"/>
          <p:cNvSpPr>
            <a:spLocks noChangeArrowheads="1" noChangeShapeType="1" noTextEdit="1"/>
          </p:cNvSpPr>
          <p:nvPr/>
        </p:nvSpPr>
        <p:spPr bwMode="auto">
          <a:xfrm>
            <a:off x="2339975" y="260350"/>
            <a:ext cx="4824413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Велосипед</a:t>
            </a:r>
          </a:p>
        </p:txBody>
      </p:sp>
      <p:sp>
        <p:nvSpPr>
          <p:cNvPr id="37891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2" action="ppaction://hlinksldjump"/>
              </a:rPr>
              <a:t>30</a:t>
            </a:r>
            <a:endParaRPr lang="ru-RU" sz="3200" dirty="0">
              <a:latin typeface="Arial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87624" y="2060848"/>
            <a:ext cx="6840760" cy="2808312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000000"/>
                </a:solidFill>
              </a:rPr>
              <a:t>Можно ли  в темное время суток на велосипеде ехать без включенного фонаря?</a:t>
            </a:r>
            <a:endParaRPr lang="ru-RU" sz="3600" dirty="0"/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</a:rPr>
              <a:t>30</a:t>
            </a:r>
          </a:p>
        </p:txBody>
      </p:sp>
      <p:sp>
        <p:nvSpPr>
          <p:cNvPr id="38915" name="WordArt 4"/>
          <p:cNvSpPr>
            <a:spLocks noChangeArrowheads="1" noChangeShapeType="1" noTextEdit="1"/>
          </p:cNvSpPr>
          <p:nvPr/>
        </p:nvSpPr>
        <p:spPr bwMode="auto">
          <a:xfrm>
            <a:off x="2339975" y="260350"/>
            <a:ext cx="4824413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Велосипед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3568" y="1628800"/>
            <a:ext cx="7920880" cy="3312368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000000"/>
                </a:solidFill>
              </a:rPr>
              <a:t>Нельзя ездить в темное время суток без фонаря, даже на велосипеде!</a:t>
            </a:r>
            <a:endParaRPr lang="ru-RU" sz="3600" dirty="0"/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WordArt 2"/>
          <p:cNvSpPr>
            <a:spLocks noChangeArrowheads="1" noChangeShapeType="1" noTextEdit="1"/>
          </p:cNvSpPr>
          <p:nvPr/>
        </p:nvSpPr>
        <p:spPr bwMode="auto">
          <a:xfrm>
            <a:off x="2339975" y="260350"/>
            <a:ext cx="4824413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Велосипед</a:t>
            </a:r>
          </a:p>
        </p:txBody>
      </p:sp>
      <p:sp>
        <p:nvSpPr>
          <p:cNvPr id="39939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3" action="ppaction://hlinksldjump"/>
              </a:rPr>
              <a:t>40</a:t>
            </a:r>
            <a:endParaRPr lang="ru-RU" sz="3200" dirty="0">
              <a:latin typeface="Arial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7950" y="1268413"/>
            <a:ext cx="8785225" cy="5329237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2929F9"/>
                </a:solidFill>
              </a:rPr>
              <a:t>Что из перечисленного разрешается при езде на велосипеде?</a:t>
            </a:r>
          </a:p>
          <a:p>
            <a:pPr>
              <a:defRPr/>
            </a:pPr>
            <a:r>
              <a:rPr lang="ru-RU" sz="4000" b="1" dirty="0">
                <a:solidFill>
                  <a:schemeClr val="tx1"/>
                </a:solidFill>
              </a:rPr>
              <a:t>1.Ездить, не держась за руль одной рукой.</a:t>
            </a:r>
          </a:p>
          <a:p>
            <a:pPr>
              <a:defRPr/>
            </a:pPr>
            <a:r>
              <a:rPr lang="ru-RU" sz="4000" b="1" dirty="0">
                <a:solidFill>
                  <a:schemeClr val="tx1"/>
                </a:solidFill>
              </a:rPr>
              <a:t>2. Буксировать один велосипед другим.</a:t>
            </a:r>
          </a:p>
          <a:p>
            <a:pPr>
              <a:defRPr/>
            </a:pPr>
            <a:r>
              <a:rPr lang="ru-RU" sz="4000" b="1" dirty="0">
                <a:solidFill>
                  <a:schemeClr val="tx1"/>
                </a:solidFill>
              </a:rPr>
              <a:t>3. Перевозить ребёнка (до 7 лет) на дополнительном сидении.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4"/>
          <p:cNvSpPr>
            <a:spLocks noChangeArrowheads="1"/>
          </p:cNvSpPr>
          <p:nvPr/>
        </p:nvSpPr>
        <p:spPr bwMode="auto">
          <a:xfrm>
            <a:off x="177800" y="620713"/>
            <a:ext cx="2809875" cy="2879725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3600000" scaled="0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219" name="AutoShape 5"/>
          <p:cNvSpPr>
            <a:spLocks noChangeArrowheads="1"/>
          </p:cNvSpPr>
          <p:nvPr/>
        </p:nvSpPr>
        <p:spPr bwMode="auto">
          <a:xfrm>
            <a:off x="3057525" y="620713"/>
            <a:ext cx="2809875" cy="2879725"/>
          </a:xfrm>
          <a:prstGeom prst="roundRect">
            <a:avLst>
              <a:gd name="adj" fmla="val 16667"/>
            </a:avLst>
          </a:prstGeom>
          <a:gradFill>
            <a:gsLst>
              <a:gs pos="34000">
                <a:srgbClr val="00B0F0"/>
              </a:gs>
              <a:gs pos="50000">
                <a:srgbClr val="CC3300">
                  <a:tint val="44500"/>
                  <a:satMod val="160000"/>
                </a:srgbClr>
              </a:gs>
              <a:gs pos="100000">
                <a:srgbClr val="CC330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2534" name="AutoShape 6"/>
          <p:cNvSpPr>
            <a:spLocks noChangeArrowheads="1"/>
          </p:cNvSpPr>
          <p:nvPr/>
        </p:nvSpPr>
        <p:spPr bwMode="auto">
          <a:xfrm>
            <a:off x="5938838" y="620713"/>
            <a:ext cx="2809875" cy="28797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59595"/>
              </a:gs>
              <a:gs pos="50000">
                <a:srgbClr val="D6D6D6"/>
              </a:gs>
              <a:gs pos="100000">
                <a:srgbClr val="FFFFFF"/>
              </a:gs>
            </a:gsLst>
            <a:lin ang="81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1" name="AutoShape 7"/>
          <p:cNvSpPr>
            <a:spLocks noChangeArrowheads="1"/>
          </p:cNvSpPr>
          <p:nvPr/>
        </p:nvSpPr>
        <p:spPr bwMode="auto">
          <a:xfrm>
            <a:off x="179388" y="3644900"/>
            <a:ext cx="2809875" cy="2879725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2536" name="AutoShape 8"/>
          <p:cNvSpPr>
            <a:spLocks noChangeArrowheads="1"/>
          </p:cNvSpPr>
          <p:nvPr/>
        </p:nvSpPr>
        <p:spPr bwMode="auto">
          <a:xfrm>
            <a:off x="3059113" y="3644900"/>
            <a:ext cx="2809875" cy="28797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80FF80"/>
              </a:gs>
              <a:gs pos="50000">
                <a:srgbClr val="B3FFB3"/>
              </a:gs>
              <a:gs pos="100000">
                <a:srgbClr val="DAFFDA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49" name="AutoShape 9"/>
          <p:cNvSpPr>
            <a:spLocks noChangeArrowheads="1"/>
          </p:cNvSpPr>
          <p:nvPr/>
        </p:nvSpPr>
        <p:spPr bwMode="auto">
          <a:xfrm>
            <a:off x="5940425" y="3644900"/>
            <a:ext cx="2809875" cy="2879725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E383B5">
                  <a:tint val="66000"/>
                  <a:satMod val="160000"/>
                </a:srgbClr>
              </a:gs>
              <a:gs pos="50000">
                <a:srgbClr val="E383B5">
                  <a:tint val="44500"/>
                  <a:satMod val="160000"/>
                </a:srgbClr>
              </a:gs>
              <a:gs pos="100000">
                <a:srgbClr val="E383B5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2540" name="WordArt 10"/>
          <p:cNvSpPr>
            <a:spLocks noChangeArrowheads="1" noChangeShapeType="1" noTextEdit="1"/>
          </p:cNvSpPr>
          <p:nvPr/>
        </p:nvSpPr>
        <p:spPr bwMode="auto">
          <a:xfrm>
            <a:off x="611188" y="692150"/>
            <a:ext cx="1944687" cy="4333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Перекресток загадок</a:t>
            </a:r>
          </a:p>
        </p:txBody>
      </p:sp>
      <p:sp>
        <p:nvSpPr>
          <p:cNvPr id="9225" name="Rectangle 11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1268413"/>
            <a:ext cx="719138" cy="647700"/>
          </a:xfrm>
          <a:prstGeom prst="rect">
            <a:avLst/>
          </a:prstGeom>
          <a:gradFill flip="none" rotWithShape="1">
            <a:gsLst>
              <a:gs pos="15000">
                <a:srgbClr val="F38B8D">
                  <a:alpha val="80000"/>
                </a:srgbClr>
              </a:gs>
              <a:gs pos="50000">
                <a:srgbClr val="CC3300">
                  <a:tint val="44500"/>
                  <a:satMod val="160000"/>
                </a:srgbClr>
              </a:gs>
              <a:gs pos="100000">
                <a:srgbClr val="CC33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2" action="ppaction://hlinksldjump"/>
              </a:rPr>
              <a:t>1</a:t>
            </a:r>
            <a:r>
              <a:rPr lang="en-US" sz="3200" dirty="0">
                <a:latin typeface="Arial" charset="0"/>
                <a:hlinkClick r:id="rId2" action="ppaction://hlinksldjump"/>
              </a:rPr>
              <a:t>0</a:t>
            </a:r>
            <a:endParaRPr lang="ru-RU" sz="3200" dirty="0">
              <a:latin typeface="Arial" charset="0"/>
            </a:endParaRPr>
          </a:p>
        </p:txBody>
      </p:sp>
      <p:sp>
        <p:nvSpPr>
          <p:cNvPr id="9226" name="Rectangle 12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116013" y="1916113"/>
            <a:ext cx="719137" cy="647700"/>
          </a:xfrm>
          <a:prstGeom prst="rect">
            <a:avLst/>
          </a:prstGeom>
          <a:gradFill flip="none" rotWithShape="1">
            <a:gsLst>
              <a:gs pos="15000">
                <a:srgbClr val="F38B8D">
                  <a:alpha val="80000"/>
                </a:srgbClr>
              </a:gs>
              <a:gs pos="50000">
                <a:srgbClr val="CC3300">
                  <a:tint val="44500"/>
                  <a:satMod val="160000"/>
                </a:srgbClr>
              </a:gs>
              <a:gs pos="100000">
                <a:srgbClr val="CC33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3" action="ppaction://hlinksldjump"/>
              </a:rPr>
              <a:t>20</a:t>
            </a:r>
            <a:endParaRPr lang="ru-RU" sz="3200" dirty="0">
              <a:latin typeface="Arial" charset="0"/>
            </a:endParaRPr>
          </a:p>
        </p:txBody>
      </p:sp>
      <p:sp>
        <p:nvSpPr>
          <p:cNvPr id="9227" name="Rectangl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1979613" y="2636838"/>
            <a:ext cx="719137" cy="647700"/>
          </a:xfrm>
          <a:prstGeom prst="rect">
            <a:avLst/>
          </a:prstGeom>
          <a:gradFill flip="none" rotWithShape="1">
            <a:gsLst>
              <a:gs pos="15000">
                <a:srgbClr val="F38B8D">
                  <a:alpha val="80000"/>
                </a:srgbClr>
              </a:gs>
              <a:gs pos="50000">
                <a:srgbClr val="CC3300">
                  <a:tint val="44500"/>
                  <a:satMod val="160000"/>
                </a:srgbClr>
              </a:gs>
              <a:gs pos="100000">
                <a:srgbClr val="CC33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4" action="ppaction://hlinksldjump"/>
              </a:rPr>
              <a:t>30</a:t>
            </a:r>
            <a:endParaRPr lang="ru-RU" sz="3200" dirty="0">
              <a:latin typeface="Arial" charset="0"/>
            </a:endParaRPr>
          </a:p>
        </p:txBody>
      </p:sp>
      <p:sp>
        <p:nvSpPr>
          <p:cNvPr id="22550" name="WordArt 19"/>
          <p:cNvSpPr>
            <a:spLocks noChangeArrowheads="1" noChangeShapeType="1" noTextEdit="1"/>
          </p:cNvSpPr>
          <p:nvPr/>
        </p:nvSpPr>
        <p:spPr bwMode="auto">
          <a:xfrm>
            <a:off x="3419475" y="692150"/>
            <a:ext cx="2160588" cy="4333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Знаки велосипеда</a:t>
            </a:r>
          </a:p>
        </p:txBody>
      </p:sp>
      <p:sp>
        <p:nvSpPr>
          <p:cNvPr id="9229" name="Rectangle 20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76600" y="1196975"/>
            <a:ext cx="719138" cy="647700"/>
          </a:xfrm>
          <a:prstGeom prst="rect">
            <a:avLst/>
          </a:prstGeom>
          <a:gradFill flip="none" rotWithShape="1">
            <a:gsLst>
              <a:gs pos="0">
                <a:srgbClr val="2929F9">
                  <a:tint val="66000"/>
                  <a:satMod val="160000"/>
                </a:srgbClr>
              </a:gs>
              <a:gs pos="50000">
                <a:srgbClr val="2929F9">
                  <a:tint val="44500"/>
                  <a:satMod val="160000"/>
                </a:srgbClr>
              </a:gs>
              <a:gs pos="100000">
                <a:srgbClr val="2929F9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5" action="ppaction://hlinksldjump"/>
              </a:rPr>
              <a:t>10</a:t>
            </a:r>
            <a:endParaRPr lang="ru-RU" sz="3200" dirty="0">
              <a:latin typeface="Arial" charset="0"/>
            </a:endParaRPr>
          </a:p>
        </p:txBody>
      </p:sp>
      <p:sp>
        <p:nvSpPr>
          <p:cNvPr id="9230" name="Rectangle 21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4068763" y="1844675"/>
            <a:ext cx="719137" cy="647700"/>
          </a:xfrm>
          <a:prstGeom prst="rect">
            <a:avLst/>
          </a:prstGeom>
          <a:gradFill flip="none" rotWithShape="1">
            <a:gsLst>
              <a:gs pos="0">
                <a:srgbClr val="2929F9">
                  <a:tint val="66000"/>
                  <a:satMod val="160000"/>
                </a:srgbClr>
              </a:gs>
              <a:gs pos="50000">
                <a:srgbClr val="2929F9">
                  <a:tint val="44500"/>
                  <a:satMod val="160000"/>
                </a:srgbClr>
              </a:gs>
              <a:gs pos="100000">
                <a:srgbClr val="2929F9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6" action="ppaction://hlinksldjump"/>
              </a:rPr>
              <a:t>20</a:t>
            </a:r>
            <a:endParaRPr lang="ru-RU" sz="3200" dirty="0">
              <a:latin typeface="Arial" charset="0"/>
            </a:endParaRPr>
          </a:p>
        </p:txBody>
      </p:sp>
      <p:sp>
        <p:nvSpPr>
          <p:cNvPr id="9231" name="Rectangle 22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4932363" y="2565400"/>
            <a:ext cx="719137" cy="647700"/>
          </a:xfrm>
          <a:prstGeom prst="rect">
            <a:avLst/>
          </a:prstGeom>
          <a:gradFill flip="none" rotWithShape="1">
            <a:gsLst>
              <a:gs pos="0">
                <a:srgbClr val="2929F9">
                  <a:tint val="66000"/>
                  <a:satMod val="160000"/>
                </a:srgbClr>
              </a:gs>
              <a:gs pos="50000">
                <a:srgbClr val="2929F9">
                  <a:tint val="44500"/>
                  <a:satMod val="160000"/>
                </a:srgbClr>
              </a:gs>
              <a:gs pos="100000">
                <a:srgbClr val="2929F9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7" action="ppaction://hlinksldjump"/>
              </a:rPr>
              <a:t>30</a:t>
            </a:r>
            <a:endParaRPr lang="ru-RU" sz="3200" dirty="0">
              <a:latin typeface="Arial" charset="0"/>
            </a:endParaRPr>
          </a:p>
        </p:txBody>
      </p:sp>
      <p:sp>
        <p:nvSpPr>
          <p:cNvPr id="22560" name="WordArt 23"/>
          <p:cNvSpPr>
            <a:spLocks noChangeArrowheads="1" noChangeShapeType="1" noTextEdit="1"/>
          </p:cNvSpPr>
          <p:nvPr/>
        </p:nvSpPr>
        <p:spPr bwMode="auto">
          <a:xfrm>
            <a:off x="6156325" y="692150"/>
            <a:ext cx="230505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Самый сообразительный</a:t>
            </a:r>
          </a:p>
        </p:txBody>
      </p:sp>
      <p:sp>
        <p:nvSpPr>
          <p:cNvPr id="22561" name="Rectangle 24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6084888" y="1268413"/>
            <a:ext cx="719137" cy="647700"/>
          </a:xfrm>
          <a:prstGeom prst="rect">
            <a:avLst/>
          </a:prstGeom>
          <a:gradFill rotWithShape="1">
            <a:gsLst>
              <a:gs pos="0">
                <a:srgbClr val="00A000"/>
              </a:gs>
              <a:gs pos="50000">
                <a:srgbClr val="00E600"/>
              </a:gs>
              <a:gs pos="100000">
                <a:srgbClr val="00FF00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>
                <a:latin typeface="Arial" charset="0"/>
                <a:hlinkClick r:id="rId8" action="ppaction://hlinksldjump"/>
              </a:rPr>
              <a:t>10</a:t>
            </a:r>
            <a:endParaRPr lang="ru-RU" sz="3200">
              <a:latin typeface="Arial" charset="0"/>
            </a:endParaRPr>
          </a:p>
        </p:txBody>
      </p:sp>
      <p:sp>
        <p:nvSpPr>
          <p:cNvPr id="22562" name="Rectangle 25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6948488" y="1916113"/>
            <a:ext cx="719137" cy="647700"/>
          </a:xfrm>
          <a:prstGeom prst="rect">
            <a:avLst/>
          </a:prstGeom>
          <a:gradFill rotWithShape="1">
            <a:gsLst>
              <a:gs pos="0">
                <a:srgbClr val="00A000"/>
              </a:gs>
              <a:gs pos="50000">
                <a:srgbClr val="00E600"/>
              </a:gs>
              <a:gs pos="100000">
                <a:srgbClr val="00FF00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>
                <a:latin typeface="Arial" charset="0"/>
                <a:hlinkClick r:id="rId9" action="ppaction://hlinksldjump"/>
              </a:rPr>
              <a:t>20</a:t>
            </a:r>
            <a:endParaRPr lang="ru-RU" sz="3200">
              <a:latin typeface="Arial" charset="0"/>
            </a:endParaRPr>
          </a:p>
        </p:txBody>
      </p:sp>
      <p:sp>
        <p:nvSpPr>
          <p:cNvPr id="22563" name="Rectangle 26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7812088" y="2636838"/>
            <a:ext cx="719137" cy="647700"/>
          </a:xfrm>
          <a:prstGeom prst="rect">
            <a:avLst/>
          </a:prstGeom>
          <a:gradFill rotWithShape="1">
            <a:gsLst>
              <a:gs pos="0">
                <a:srgbClr val="00A000"/>
              </a:gs>
              <a:gs pos="50000">
                <a:srgbClr val="00E600"/>
              </a:gs>
              <a:gs pos="100000">
                <a:srgbClr val="00FF00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>
                <a:latin typeface="Arial" charset="0"/>
                <a:hlinkClick r:id="rId10" action="ppaction://hlinksldjump"/>
              </a:rPr>
              <a:t>30</a:t>
            </a:r>
            <a:endParaRPr lang="ru-RU" sz="3200">
              <a:latin typeface="Arial" charset="0"/>
            </a:endParaRPr>
          </a:p>
        </p:txBody>
      </p:sp>
      <p:sp>
        <p:nvSpPr>
          <p:cNvPr id="22564" name="WordArt 27"/>
          <p:cNvSpPr>
            <a:spLocks noChangeArrowheads="1" noChangeShapeType="1" noTextEdit="1"/>
          </p:cNvSpPr>
          <p:nvPr/>
        </p:nvSpPr>
        <p:spPr bwMode="auto">
          <a:xfrm>
            <a:off x="395288" y="3860800"/>
            <a:ext cx="2447925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Говорящие знаки</a:t>
            </a:r>
          </a:p>
        </p:txBody>
      </p:sp>
      <p:sp>
        <p:nvSpPr>
          <p:cNvPr id="22565" name="Rectangle 28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395288" y="4292600"/>
            <a:ext cx="719137" cy="647700"/>
          </a:xfrm>
          <a:prstGeom prst="rect">
            <a:avLst/>
          </a:prstGeom>
          <a:gradFill rotWithShape="1">
            <a:gsLst>
              <a:gs pos="0">
                <a:srgbClr val="9E107B"/>
              </a:gs>
              <a:gs pos="50000">
                <a:srgbClr val="E31CB2"/>
              </a:gs>
              <a:gs pos="100000">
                <a:srgbClr val="FF24D4"/>
              </a:gs>
            </a:gsLst>
            <a:lin ang="81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>
                <a:latin typeface="Arial" charset="0"/>
                <a:hlinkClick r:id="rId11" action="ppaction://hlinksldjump"/>
              </a:rPr>
              <a:t>10</a:t>
            </a:r>
            <a:endParaRPr lang="ru-RU" sz="3200">
              <a:latin typeface="Arial" charset="0"/>
            </a:endParaRPr>
          </a:p>
        </p:txBody>
      </p:sp>
      <p:sp>
        <p:nvSpPr>
          <p:cNvPr id="22566" name="Rectangle 29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1187450" y="4940300"/>
            <a:ext cx="719138" cy="647700"/>
          </a:xfrm>
          <a:prstGeom prst="rect">
            <a:avLst/>
          </a:prstGeom>
          <a:gradFill rotWithShape="1">
            <a:gsLst>
              <a:gs pos="0">
                <a:srgbClr val="9E107B"/>
              </a:gs>
              <a:gs pos="50000">
                <a:srgbClr val="E31CB2"/>
              </a:gs>
              <a:gs pos="100000">
                <a:srgbClr val="FF24D4"/>
              </a:gs>
            </a:gsLst>
            <a:lin ang="81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>
                <a:latin typeface="Arial" charset="0"/>
                <a:hlinkClick r:id="rId12" action="ppaction://hlinksldjump"/>
              </a:rPr>
              <a:t>20</a:t>
            </a:r>
            <a:endParaRPr lang="ru-RU" sz="3200">
              <a:latin typeface="Arial" charset="0"/>
            </a:endParaRPr>
          </a:p>
        </p:txBody>
      </p:sp>
      <p:sp>
        <p:nvSpPr>
          <p:cNvPr id="22567" name="Rectangle 30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2051050" y="5661025"/>
            <a:ext cx="719138" cy="647700"/>
          </a:xfrm>
          <a:prstGeom prst="rect">
            <a:avLst/>
          </a:prstGeom>
          <a:gradFill rotWithShape="1">
            <a:gsLst>
              <a:gs pos="0">
                <a:srgbClr val="9E107B"/>
              </a:gs>
              <a:gs pos="50000">
                <a:srgbClr val="E31CB2"/>
              </a:gs>
              <a:gs pos="100000">
                <a:srgbClr val="FF24D4"/>
              </a:gs>
            </a:gsLst>
            <a:lin ang="81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>
                <a:latin typeface="Arial" charset="0"/>
                <a:hlinkClick r:id="rId13" action="ppaction://hlinksldjump"/>
              </a:rPr>
              <a:t>30</a:t>
            </a:r>
            <a:endParaRPr lang="ru-RU" sz="3200">
              <a:latin typeface="Arial" charset="0"/>
            </a:endParaRPr>
          </a:p>
        </p:txBody>
      </p:sp>
      <p:sp>
        <p:nvSpPr>
          <p:cNvPr id="22568" name="WordArt 31"/>
          <p:cNvSpPr>
            <a:spLocks noChangeArrowheads="1" noChangeShapeType="1" noTextEdit="1"/>
          </p:cNvSpPr>
          <p:nvPr/>
        </p:nvSpPr>
        <p:spPr bwMode="auto">
          <a:xfrm>
            <a:off x="3348038" y="3860800"/>
            <a:ext cx="2160587" cy="4333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Автомульти</a:t>
            </a:r>
          </a:p>
        </p:txBody>
      </p:sp>
      <p:sp>
        <p:nvSpPr>
          <p:cNvPr id="22569" name="Rectangle 32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3205163" y="4365625"/>
            <a:ext cx="719137" cy="647700"/>
          </a:xfrm>
          <a:prstGeom prst="rect">
            <a:avLst/>
          </a:prstGeom>
          <a:gradFill rotWithShape="1">
            <a:gsLst>
              <a:gs pos="0">
                <a:srgbClr val="8686FF"/>
              </a:gs>
              <a:gs pos="50000">
                <a:srgbClr val="B6B6FF"/>
              </a:gs>
              <a:gs pos="100000">
                <a:srgbClr val="DBDBFF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>
                <a:latin typeface="Arial" charset="0"/>
                <a:hlinkClick r:id="rId14" action="ppaction://hlinksldjump"/>
              </a:rPr>
              <a:t>10</a:t>
            </a:r>
            <a:endParaRPr lang="ru-RU" sz="3200">
              <a:latin typeface="Arial" charset="0"/>
            </a:endParaRPr>
          </a:p>
        </p:txBody>
      </p:sp>
      <p:sp>
        <p:nvSpPr>
          <p:cNvPr id="22570" name="Rectangle 33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3997325" y="5013325"/>
            <a:ext cx="719138" cy="647700"/>
          </a:xfrm>
          <a:prstGeom prst="rect">
            <a:avLst/>
          </a:prstGeom>
          <a:gradFill rotWithShape="1">
            <a:gsLst>
              <a:gs pos="0">
                <a:srgbClr val="8686FF"/>
              </a:gs>
              <a:gs pos="50000">
                <a:srgbClr val="B6B6FF"/>
              </a:gs>
              <a:gs pos="100000">
                <a:srgbClr val="DBDBFF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>
                <a:latin typeface="Arial" charset="0"/>
                <a:hlinkClick r:id="rId16" action="ppaction://hlinksldjump"/>
              </a:rPr>
              <a:t>20</a:t>
            </a:r>
            <a:endParaRPr lang="ru-RU" sz="3200">
              <a:latin typeface="Arial" charset="0"/>
            </a:endParaRPr>
          </a:p>
        </p:txBody>
      </p:sp>
      <p:sp>
        <p:nvSpPr>
          <p:cNvPr id="22571" name="Rectangle 34">
            <a:hlinkClick r:id="rId17" action="ppaction://hlinksldjump"/>
          </p:cNvPr>
          <p:cNvSpPr>
            <a:spLocks noChangeArrowheads="1"/>
          </p:cNvSpPr>
          <p:nvPr/>
        </p:nvSpPr>
        <p:spPr bwMode="auto">
          <a:xfrm>
            <a:off x="4860925" y="5734050"/>
            <a:ext cx="719138" cy="647700"/>
          </a:xfrm>
          <a:prstGeom prst="rect">
            <a:avLst/>
          </a:prstGeom>
          <a:gradFill rotWithShape="1">
            <a:gsLst>
              <a:gs pos="0">
                <a:srgbClr val="8686FF"/>
              </a:gs>
              <a:gs pos="50000">
                <a:srgbClr val="B6B6FF"/>
              </a:gs>
              <a:gs pos="100000">
                <a:srgbClr val="DBDBFF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>
                <a:latin typeface="Arial" charset="0"/>
                <a:hlinkClick r:id="rId18" action="ppaction://hlinksldjump"/>
              </a:rPr>
              <a:t>30</a:t>
            </a:r>
            <a:endParaRPr lang="ru-RU" sz="3200">
              <a:latin typeface="Arial" charset="0"/>
            </a:endParaRPr>
          </a:p>
        </p:txBody>
      </p:sp>
      <p:sp>
        <p:nvSpPr>
          <p:cNvPr id="22572" name="WordArt 35"/>
          <p:cNvSpPr>
            <a:spLocks noChangeArrowheads="1" noChangeShapeType="1" noTextEdit="1"/>
          </p:cNvSpPr>
          <p:nvPr/>
        </p:nvSpPr>
        <p:spPr bwMode="auto">
          <a:xfrm>
            <a:off x="6227763" y="3789363"/>
            <a:ext cx="2160587" cy="4333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Азбука пешехода</a:t>
            </a:r>
          </a:p>
        </p:txBody>
      </p:sp>
      <p:sp>
        <p:nvSpPr>
          <p:cNvPr id="22573" name="Rectangle 36">
            <a:hlinkClick r:id="rId19" action="ppaction://hlinksldjump"/>
          </p:cNvPr>
          <p:cNvSpPr>
            <a:spLocks noChangeArrowheads="1"/>
          </p:cNvSpPr>
          <p:nvPr/>
        </p:nvSpPr>
        <p:spPr bwMode="auto">
          <a:xfrm>
            <a:off x="6084888" y="4294188"/>
            <a:ext cx="719137" cy="647700"/>
          </a:xfrm>
          <a:prstGeom prst="rect">
            <a:avLst/>
          </a:prstGeom>
          <a:gradFill rotWithShape="1">
            <a:gsLst>
              <a:gs pos="0">
                <a:srgbClr val="A0A000"/>
              </a:gs>
              <a:gs pos="50000">
                <a:srgbClr val="E6E600"/>
              </a:gs>
              <a:gs pos="100000">
                <a:srgbClr val="FFFF00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>
                <a:latin typeface="Arial" charset="0"/>
                <a:hlinkClick r:id="rId19" action="ppaction://hlinksldjump"/>
              </a:rPr>
              <a:t>10</a:t>
            </a:r>
            <a:endParaRPr lang="ru-RU" sz="3200">
              <a:latin typeface="Arial" charset="0"/>
            </a:endParaRPr>
          </a:p>
        </p:txBody>
      </p:sp>
      <p:sp>
        <p:nvSpPr>
          <p:cNvPr id="22574" name="Rectangle 37">
            <a:hlinkClick r:id="rId20" action="ppaction://hlinksldjump"/>
          </p:cNvPr>
          <p:cNvSpPr>
            <a:spLocks noChangeArrowheads="1"/>
          </p:cNvSpPr>
          <p:nvPr/>
        </p:nvSpPr>
        <p:spPr bwMode="auto">
          <a:xfrm>
            <a:off x="6877050" y="4941888"/>
            <a:ext cx="719138" cy="647700"/>
          </a:xfrm>
          <a:prstGeom prst="rect">
            <a:avLst/>
          </a:prstGeom>
          <a:gradFill rotWithShape="1">
            <a:gsLst>
              <a:gs pos="0">
                <a:srgbClr val="A0A000"/>
              </a:gs>
              <a:gs pos="50000">
                <a:srgbClr val="E6E600"/>
              </a:gs>
              <a:gs pos="100000">
                <a:srgbClr val="FFFF00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>
                <a:latin typeface="Arial" charset="0"/>
                <a:hlinkClick r:id="rId20" action="ppaction://hlinksldjump"/>
              </a:rPr>
              <a:t>20</a:t>
            </a:r>
            <a:endParaRPr lang="ru-RU" sz="3200">
              <a:latin typeface="Arial" charset="0"/>
            </a:endParaRPr>
          </a:p>
        </p:txBody>
      </p:sp>
      <p:sp>
        <p:nvSpPr>
          <p:cNvPr id="22575" name="Rectangle 38">
            <a:hlinkClick r:id="rId21" action="ppaction://hlinksldjump"/>
          </p:cNvPr>
          <p:cNvSpPr>
            <a:spLocks noChangeArrowheads="1"/>
          </p:cNvSpPr>
          <p:nvPr/>
        </p:nvSpPr>
        <p:spPr bwMode="auto">
          <a:xfrm>
            <a:off x="7740650" y="5662613"/>
            <a:ext cx="719138" cy="647700"/>
          </a:xfrm>
          <a:prstGeom prst="rect">
            <a:avLst/>
          </a:prstGeom>
          <a:gradFill rotWithShape="1">
            <a:gsLst>
              <a:gs pos="0">
                <a:srgbClr val="A0A000"/>
              </a:gs>
              <a:gs pos="50000">
                <a:srgbClr val="E6E600"/>
              </a:gs>
              <a:gs pos="100000">
                <a:srgbClr val="FFFF00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>
                <a:latin typeface="Arial" charset="0"/>
                <a:hlinkClick r:id="rId21" action="ppaction://hlinksldjump"/>
              </a:rPr>
              <a:t>30</a:t>
            </a:r>
            <a:endParaRPr lang="ru-RU" sz="3200">
              <a:latin typeface="Arial" charset="0"/>
            </a:endParaRPr>
          </a:p>
        </p:txBody>
      </p:sp>
      <p:sp>
        <p:nvSpPr>
          <p:cNvPr id="32" name="Rectangle 11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916021" y="1268413"/>
            <a:ext cx="719138" cy="647700"/>
          </a:xfrm>
          <a:prstGeom prst="rect">
            <a:avLst/>
          </a:prstGeom>
          <a:gradFill flip="none" rotWithShape="1">
            <a:gsLst>
              <a:gs pos="15000">
                <a:srgbClr val="F38B8D">
                  <a:alpha val="80000"/>
                </a:srgbClr>
              </a:gs>
              <a:gs pos="50000">
                <a:srgbClr val="CC3300">
                  <a:tint val="44500"/>
                  <a:satMod val="160000"/>
                </a:srgbClr>
              </a:gs>
              <a:gs pos="100000">
                <a:srgbClr val="CC33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22" action="ppaction://hlinksldjump"/>
              </a:rPr>
              <a:t>4</a:t>
            </a:r>
            <a:r>
              <a:rPr lang="en-US" sz="3200" dirty="0">
                <a:latin typeface="Arial" charset="0"/>
                <a:hlinkClick r:id="rId22" action="ppaction://hlinksldjump"/>
              </a:rPr>
              <a:t>0</a:t>
            </a:r>
            <a:endParaRPr lang="ru-RU" sz="3200" dirty="0">
              <a:latin typeface="Arial" charset="0"/>
            </a:endParaRPr>
          </a:p>
        </p:txBody>
      </p:sp>
      <p:sp>
        <p:nvSpPr>
          <p:cNvPr id="33" name="Rectangle 11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95287" y="2636708"/>
            <a:ext cx="719138" cy="647700"/>
          </a:xfrm>
          <a:prstGeom prst="rect">
            <a:avLst/>
          </a:prstGeom>
          <a:gradFill flip="none" rotWithShape="1">
            <a:gsLst>
              <a:gs pos="15000">
                <a:srgbClr val="F38B8D">
                  <a:alpha val="80000"/>
                </a:srgbClr>
              </a:gs>
              <a:gs pos="50000">
                <a:srgbClr val="CC3300">
                  <a:tint val="44500"/>
                  <a:satMod val="160000"/>
                </a:srgbClr>
              </a:gs>
              <a:gs pos="100000">
                <a:srgbClr val="CC33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23" action="ppaction://hlinksldjump"/>
              </a:rPr>
              <a:t>5</a:t>
            </a:r>
            <a:r>
              <a:rPr lang="en-US" sz="3200" dirty="0">
                <a:latin typeface="Arial" charset="0"/>
                <a:hlinkClick r:id="rId23" action="ppaction://hlinksldjump"/>
              </a:rPr>
              <a:t>0</a:t>
            </a:r>
            <a:endParaRPr lang="ru-RU" sz="3200" dirty="0">
              <a:latin typeface="Arial" charset="0"/>
            </a:endParaRPr>
          </a:p>
        </p:txBody>
      </p:sp>
      <p:sp>
        <p:nvSpPr>
          <p:cNvPr id="34" name="Rectangle 20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4925922" y="1196975"/>
            <a:ext cx="719138" cy="647700"/>
          </a:xfrm>
          <a:prstGeom prst="rect">
            <a:avLst/>
          </a:prstGeom>
          <a:gradFill flip="none" rotWithShape="1">
            <a:gsLst>
              <a:gs pos="0">
                <a:srgbClr val="2929F9">
                  <a:tint val="66000"/>
                  <a:satMod val="160000"/>
                </a:srgbClr>
              </a:gs>
              <a:gs pos="50000">
                <a:srgbClr val="2929F9">
                  <a:tint val="44500"/>
                  <a:satMod val="160000"/>
                </a:srgbClr>
              </a:gs>
              <a:gs pos="100000">
                <a:srgbClr val="2929F9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24" action="ppaction://hlinksldjump"/>
              </a:rPr>
              <a:t>40</a:t>
            </a:r>
            <a:endParaRPr lang="ru-RU" sz="3200" dirty="0">
              <a:latin typeface="Arial" charset="0"/>
            </a:endParaRPr>
          </a:p>
        </p:txBody>
      </p:sp>
      <p:sp>
        <p:nvSpPr>
          <p:cNvPr id="35" name="Rectangle 20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78187" y="2563813"/>
            <a:ext cx="719138" cy="647700"/>
          </a:xfrm>
          <a:prstGeom prst="rect">
            <a:avLst/>
          </a:prstGeom>
          <a:gradFill flip="none" rotWithShape="1">
            <a:gsLst>
              <a:gs pos="0">
                <a:srgbClr val="2929F9">
                  <a:tint val="66000"/>
                  <a:satMod val="160000"/>
                </a:srgbClr>
              </a:gs>
              <a:gs pos="50000">
                <a:srgbClr val="2929F9">
                  <a:tint val="44500"/>
                  <a:satMod val="160000"/>
                </a:srgbClr>
              </a:gs>
              <a:gs pos="100000">
                <a:srgbClr val="2929F9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25" action="ppaction://hlinksldjump"/>
              </a:rPr>
              <a:t>50</a:t>
            </a:r>
            <a:endParaRPr lang="ru-RU" sz="3200" dirty="0">
              <a:latin typeface="Arial" charset="0"/>
            </a:endParaRPr>
          </a:p>
        </p:txBody>
      </p:sp>
      <p:sp>
        <p:nvSpPr>
          <p:cNvPr id="22588" name="Rectangle 24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7818438" y="1252538"/>
            <a:ext cx="719137" cy="647700"/>
          </a:xfrm>
          <a:prstGeom prst="rect">
            <a:avLst/>
          </a:prstGeom>
          <a:gradFill rotWithShape="1">
            <a:gsLst>
              <a:gs pos="0">
                <a:srgbClr val="00A000"/>
              </a:gs>
              <a:gs pos="50000">
                <a:srgbClr val="00E600"/>
              </a:gs>
              <a:gs pos="100000">
                <a:srgbClr val="00FF00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>
                <a:latin typeface="Arial" charset="0"/>
                <a:hlinkClick r:id="rId26" action="ppaction://hlinksldjump"/>
              </a:rPr>
              <a:t>40</a:t>
            </a:r>
            <a:endParaRPr lang="ru-RU" sz="3200">
              <a:latin typeface="Arial" charset="0"/>
            </a:endParaRPr>
          </a:p>
        </p:txBody>
      </p:sp>
      <p:sp>
        <p:nvSpPr>
          <p:cNvPr id="22589" name="Rectangle 24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6226175" y="2636838"/>
            <a:ext cx="719138" cy="647700"/>
          </a:xfrm>
          <a:prstGeom prst="rect">
            <a:avLst/>
          </a:prstGeom>
          <a:gradFill rotWithShape="1">
            <a:gsLst>
              <a:gs pos="0">
                <a:srgbClr val="00A000"/>
              </a:gs>
              <a:gs pos="50000">
                <a:srgbClr val="00E600"/>
              </a:gs>
              <a:gs pos="100000">
                <a:srgbClr val="00FF00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>
                <a:latin typeface="Arial" charset="0"/>
                <a:hlinkClick r:id="rId27" action="ppaction://hlinksldjump"/>
              </a:rPr>
              <a:t>50</a:t>
            </a:r>
            <a:endParaRPr lang="ru-RU" sz="3200">
              <a:latin typeface="Arial" charset="0"/>
            </a:endParaRPr>
          </a:p>
        </p:txBody>
      </p:sp>
      <p:sp>
        <p:nvSpPr>
          <p:cNvPr id="22590" name="Rectangle 28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2044700" y="4295775"/>
            <a:ext cx="719138" cy="647700"/>
          </a:xfrm>
          <a:prstGeom prst="rect">
            <a:avLst/>
          </a:prstGeom>
          <a:gradFill rotWithShape="1">
            <a:gsLst>
              <a:gs pos="0">
                <a:srgbClr val="9E107B"/>
              </a:gs>
              <a:gs pos="50000">
                <a:srgbClr val="E31CB2"/>
              </a:gs>
              <a:gs pos="100000">
                <a:srgbClr val="FF24D4"/>
              </a:gs>
            </a:gsLst>
            <a:lin ang="81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>
                <a:latin typeface="Arial" charset="0"/>
                <a:hlinkClick r:id="rId28" action="ppaction://hlinksldjump"/>
              </a:rPr>
              <a:t>40</a:t>
            </a:r>
            <a:endParaRPr lang="ru-RU" sz="3200">
              <a:latin typeface="Arial" charset="0"/>
            </a:endParaRPr>
          </a:p>
        </p:txBody>
      </p:sp>
      <p:sp>
        <p:nvSpPr>
          <p:cNvPr id="22591" name="Rectangle 28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468313" y="5661025"/>
            <a:ext cx="719137" cy="647700"/>
          </a:xfrm>
          <a:prstGeom prst="rect">
            <a:avLst/>
          </a:prstGeom>
          <a:gradFill rotWithShape="1">
            <a:gsLst>
              <a:gs pos="0">
                <a:srgbClr val="9E107B"/>
              </a:gs>
              <a:gs pos="50000">
                <a:srgbClr val="E31CB2"/>
              </a:gs>
              <a:gs pos="100000">
                <a:srgbClr val="FF24D4"/>
              </a:gs>
            </a:gsLst>
            <a:lin ang="81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>
                <a:latin typeface="Arial" charset="0"/>
                <a:hlinkClick r:id="rId29" action="ppaction://hlinksldjump"/>
              </a:rPr>
              <a:t>50</a:t>
            </a:r>
            <a:endParaRPr lang="ru-RU" sz="3200">
              <a:latin typeface="Arial" charset="0"/>
            </a:endParaRPr>
          </a:p>
        </p:txBody>
      </p:sp>
      <p:sp>
        <p:nvSpPr>
          <p:cNvPr id="22592" name="Rectangle 32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4932363" y="4311650"/>
            <a:ext cx="719137" cy="647700"/>
          </a:xfrm>
          <a:prstGeom prst="rect">
            <a:avLst/>
          </a:prstGeom>
          <a:gradFill rotWithShape="1">
            <a:gsLst>
              <a:gs pos="0">
                <a:srgbClr val="8686FF"/>
              </a:gs>
              <a:gs pos="50000">
                <a:srgbClr val="B6B6FF"/>
              </a:gs>
              <a:gs pos="100000">
                <a:srgbClr val="DBDBFF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>
                <a:latin typeface="Arial" charset="0"/>
                <a:hlinkClick r:id="rId30" action="ppaction://hlinksldjump"/>
              </a:rPr>
              <a:t>40</a:t>
            </a:r>
            <a:endParaRPr lang="ru-RU" sz="3200">
              <a:latin typeface="Arial" charset="0"/>
            </a:endParaRPr>
          </a:p>
        </p:txBody>
      </p:sp>
      <p:sp>
        <p:nvSpPr>
          <p:cNvPr id="22593" name="Rectangle 32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3278188" y="5661025"/>
            <a:ext cx="719137" cy="647700"/>
          </a:xfrm>
          <a:prstGeom prst="rect">
            <a:avLst/>
          </a:prstGeom>
          <a:gradFill rotWithShape="1">
            <a:gsLst>
              <a:gs pos="0">
                <a:srgbClr val="8686FF"/>
              </a:gs>
              <a:gs pos="50000">
                <a:srgbClr val="B6B6FF"/>
              </a:gs>
              <a:gs pos="100000">
                <a:srgbClr val="DBDBFF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>
                <a:latin typeface="Arial" charset="0"/>
                <a:hlinkClick r:id="rId31" action="ppaction://hlinksldjump"/>
              </a:rPr>
              <a:t>50</a:t>
            </a:r>
            <a:endParaRPr lang="ru-RU" sz="3200">
              <a:latin typeface="Arial" charset="0"/>
            </a:endParaRPr>
          </a:p>
        </p:txBody>
      </p:sp>
      <p:sp>
        <p:nvSpPr>
          <p:cNvPr id="22594" name="Rectangle 36">
            <a:hlinkClick r:id="rId19" action="ppaction://hlinksldjump"/>
          </p:cNvPr>
          <p:cNvSpPr>
            <a:spLocks noChangeArrowheads="1"/>
          </p:cNvSpPr>
          <p:nvPr/>
        </p:nvSpPr>
        <p:spPr bwMode="auto">
          <a:xfrm>
            <a:off x="7812088" y="4292600"/>
            <a:ext cx="719137" cy="647700"/>
          </a:xfrm>
          <a:prstGeom prst="rect">
            <a:avLst/>
          </a:prstGeom>
          <a:gradFill rotWithShape="1">
            <a:gsLst>
              <a:gs pos="0">
                <a:srgbClr val="A0A000"/>
              </a:gs>
              <a:gs pos="50000">
                <a:srgbClr val="E6E600"/>
              </a:gs>
              <a:gs pos="100000">
                <a:srgbClr val="FFFF00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>
                <a:latin typeface="Arial" charset="0"/>
                <a:hlinkClick r:id="rId32" action="ppaction://hlinksldjump"/>
              </a:rPr>
              <a:t>40</a:t>
            </a:r>
            <a:endParaRPr lang="ru-RU" sz="3200">
              <a:latin typeface="Arial" charset="0"/>
            </a:endParaRPr>
          </a:p>
        </p:txBody>
      </p:sp>
      <p:sp>
        <p:nvSpPr>
          <p:cNvPr id="22595" name="Rectangle 36">
            <a:hlinkClick r:id="rId19" action="ppaction://hlinksldjump"/>
          </p:cNvPr>
          <p:cNvSpPr>
            <a:spLocks noChangeArrowheads="1"/>
          </p:cNvSpPr>
          <p:nvPr/>
        </p:nvSpPr>
        <p:spPr bwMode="auto">
          <a:xfrm>
            <a:off x="6111875" y="5662613"/>
            <a:ext cx="719138" cy="647700"/>
          </a:xfrm>
          <a:prstGeom prst="rect">
            <a:avLst/>
          </a:prstGeom>
          <a:gradFill rotWithShape="1">
            <a:gsLst>
              <a:gs pos="0">
                <a:srgbClr val="A0A000"/>
              </a:gs>
              <a:gs pos="50000">
                <a:srgbClr val="E6E600"/>
              </a:gs>
              <a:gs pos="100000">
                <a:srgbClr val="FFFF00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>
                <a:latin typeface="Arial" charset="0"/>
                <a:hlinkClick r:id="rId33" action="ppaction://hlinksldjump"/>
              </a:rPr>
              <a:t>50</a:t>
            </a:r>
            <a:endParaRPr lang="ru-RU" sz="3200">
              <a:latin typeface="Arial" charset="0"/>
            </a:endParaRPr>
          </a:p>
        </p:txBody>
      </p:sp>
      <p:sp>
        <p:nvSpPr>
          <p:cNvPr id="2" name="Управляющая кнопка: в конец 1">
            <a:hlinkClick r:id="" action="ppaction://hlinkshowjump?jump=lastslide" highlightClick="1"/>
          </p:cNvPr>
          <p:cNvSpPr/>
          <p:nvPr/>
        </p:nvSpPr>
        <p:spPr>
          <a:xfrm>
            <a:off x="8623300" y="6308725"/>
            <a:ext cx="520700" cy="520700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</a:rPr>
              <a:t>40</a:t>
            </a:r>
          </a:p>
        </p:txBody>
      </p:sp>
      <p:sp>
        <p:nvSpPr>
          <p:cNvPr id="40963" name="WordArt 4"/>
          <p:cNvSpPr>
            <a:spLocks noChangeArrowheads="1" noChangeShapeType="1" noTextEdit="1"/>
          </p:cNvSpPr>
          <p:nvPr/>
        </p:nvSpPr>
        <p:spPr bwMode="auto">
          <a:xfrm>
            <a:off x="2339975" y="260350"/>
            <a:ext cx="4824413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Велосипед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850" y="1268413"/>
            <a:ext cx="4968230" cy="3816771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4000" b="1" dirty="0">
                <a:solidFill>
                  <a:prstClr val="black"/>
                </a:solidFill>
              </a:rPr>
              <a:t>3. Перевозить ребёнка (до 7 лет) на дополнительном сидении.</a:t>
            </a:r>
          </a:p>
          <a:p>
            <a:pPr>
              <a:defRPr/>
            </a:pPr>
            <a:endParaRPr lang="ru-RU" sz="4000" dirty="0"/>
          </a:p>
        </p:txBody>
      </p:sp>
      <p:pic>
        <p:nvPicPr>
          <p:cNvPr id="40969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91163" y="1916113"/>
            <a:ext cx="3322637" cy="491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WordArt 2"/>
          <p:cNvSpPr>
            <a:spLocks noChangeArrowheads="1" noChangeShapeType="1" noTextEdit="1"/>
          </p:cNvSpPr>
          <p:nvPr/>
        </p:nvSpPr>
        <p:spPr bwMode="auto">
          <a:xfrm>
            <a:off x="2339975" y="260350"/>
            <a:ext cx="4824413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Велосипед</a:t>
            </a:r>
          </a:p>
        </p:txBody>
      </p:sp>
      <p:sp>
        <p:nvSpPr>
          <p:cNvPr id="41987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3" action="ppaction://hlinksldjump"/>
              </a:rPr>
              <a:t>50</a:t>
            </a:r>
            <a:endParaRPr lang="ru-RU" sz="3200" dirty="0">
              <a:latin typeface="Arial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3850" y="1412875"/>
            <a:ext cx="8208963" cy="3671888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2929F9"/>
                </a:solidFill>
              </a:rPr>
              <a:t>Деталь велосипеда, с помощью которой он удерживается в равновесном состоянии и направляется в нужную сторону. 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</a:rPr>
              <a:t>50</a:t>
            </a:r>
          </a:p>
        </p:txBody>
      </p:sp>
      <p:sp>
        <p:nvSpPr>
          <p:cNvPr id="43011" name="WordArt 4"/>
          <p:cNvSpPr>
            <a:spLocks noChangeArrowheads="1" noChangeShapeType="1" noTextEdit="1"/>
          </p:cNvSpPr>
          <p:nvPr/>
        </p:nvSpPr>
        <p:spPr bwMode="auto">
          <a:xfrm>
            <a:off x="2339975" y="260350"/>
            <a:ext cx="4824413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Велосипед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3568" y="1628800"/>
            <a:ext cx="3960440" cy="1584176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Руль</a:t>
            </a:r>
            <a:endParaRPr lang="ru-RU" sz="4000" dirty="0"/>
          </a:p>
        </p:txBody>
      </p:sp>
      <p:pic>
        <p:nvPicPr>
          <p:cNvPr id="9011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8113" y="3500438"/>
            <a:ext cx="4860925" cy="313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0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0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0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WordArt 2"/>
          <p:cNvSpPr>
            <a:spLocks noChangeArrowheads="1" noChangeShapeType="1" noTextEdit="1"/>
          </p:cNvSpPr>
          <p:nvPr/>
        </p:nvSpPr>
        <p:spPr bwMode="auto">
          <a:xfrm>
            <a:off x="1187450" y="260350"/>
            <a:ext cx="7632700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Самый сообразительный</a:t>
            </a:r>
          </a:p>
        </p:txBody>
      </p:sp>
      <p:sp>
        <p:nvSpPr>
          <p:cNvPr id="44035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2" action="ppaction://hlinksldjump"/>
              </a:rPr>
              <a:t>10</a:t>
            </a:r>
            <a:endParaRPr lang="ru-RU" sz="3200" dirty="0">
              <a:latin typeface="Arial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71600" y="1844824"/>
            <a:ext cx="7416824" cy="3744416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3200" b="1" dirty="0">
                <a:solidFill>
                  <a:srgbClr val="000000"/>
                </a:solidFill>
              </a:rPr>
              <a:t>Какой из перечисленных дорожных знаков лишний?</a:t>
            </a:r>
          </a:p>
          <a:p>
            <a:pPr>
              <a:defRPr/>
            </a:pPr>
            <a:endParaRPr lang="ru-RU" sz="3200" b="1" dirty="0">
              <a:solidFill>
                <a:srgbClr val="000000"/>
              </a:solidFill>
            </a:endParaRPr>
          </a:p>
          <a:p>
            <a:pPr>
              <a:buFontTx/>
              <a:buChar char="•"/>
              <a:defRPr/>
            </a:pPr>
            <a:r>
              <a:rPr lang="ru-RU" sz="3200" b="1" dirty="0">
                <a:solidFill>
                  <a:srgbClr val="00B050"/>
                </a:solidFill>
              </a:rPr>
              <a:t>Прочие опасности;</a:t>
            </a:r>
          </a:p>
          <a:p>
            <a:pPr>
              <a:buFontTx/>
              <a:buChar char="•"/>
              <a:defRPr/>
            </a:pPr>
            <a:r>
              <a:rPr lang="ru-RU" sz="3200" b="1" dirty="0">
                <a:solidFill>
                  <a:srgbClr val="00B050"/>
                </a:solidFill>
              </a:rPr>
              <a:t>Крутой поворот;</a:t>
            </a:r>
          </a:p>
          <a:p>
            <a:pPr>
              <a:buFontTx/>
              <a:buChar char="•"/>
              <a:defRPr/>
            </a:pPr>
            <a:r>
              <a:rPr lang="ru-RU" sz="3200" b="1" dirty="0">
                <a:solidFill>
                  <a:srgbClr val="00B050"/>
                </a:solidFill>
              </a:rPr>
              <a:t>Дорожные работы;</a:t>
            </a:r>
          </a:p>
          <a:p>
            <a:pPr>
              <a:buFontTx/>
              <a:buChar char="•"/>
              <a:defRPr/>
            </a:pPr>
            <a:r>
              <a:rPr lang="ru-RU" sz="3200" b="1" dirty="0">
                <a:solidFill>
                  <a:srgbClr val="00B050"/>
                </a:solidFill>
              </a:rPr>
              <a:t>Обгон запрещен.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</a:rPr>
              <a:t>10</a:t>
            </a:r>
          </a:p>
        </p:txBody>
      </p:sp>
      <p:sp>
        <p:nvSpPr>
          <p:cNvPr id="45059" name="WordArt 7"/>
          <p:cNvSpPr>
            <a:spLocks noChangeArrowheads="1" noChangeShapeType="1" noTextEdit="1"/>
          </p:cNvSpPr>
          <p:nvPr/>
        </p:nvSpPr>
        <p:spPr bwMode="auto">
          <a:xfrm>
            <a:off x="1403350" y="476250"/>
            <a:ext cx="7632700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Самый сообразительный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20" y="1412776"/>
            <a:ext cx="7776864" cy="2304256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Tx/>
              <a:buChar char="•"/>
              <a:defRPr/>
            </a:pPr>
            <a:r>
              <a:rPr lang="ru-RU" sz="2400" b="1" dirty="0">
                <a:solidFill>
                  <a:srgbClr val="000000"/>
                </a:solidFill>
              </a:rPr>
              <a:t>Прочие опасности (Предупреждающий знак).</a:t>
            </a:r>
          </a:p>
          <a:p>
            <a:pPr>
              <a:buFontTx/>
              <a:buChar char="•"/>
              <a:defRPr/>
            </a:pPr>
            <a:r>
              <a:rPr lang="ru-RU" sz="2400" b="1" dirty="0">
                <a:solidFill>
                  <a:srgbClr val="000000"/>
                </a:solidFill>
              </a:rPr>
              <a:t>Крутой поворот (Предупреждающий знак).</a:t>
            </a:r>
          </a:p>
          <a:p>
            <a:pPr>
              <a:buFontTx/>
              <a:buChar char="•"/>
              <a:defRPr/>
            </a:pPr>
            <a:r>
              <a:rPr lang="ru-RU" sz="2400" b="1" dirty="0">
                <a:solidFill>
                  <a:srgbClr val="000000"/>
                </a:solidFill>
              </a:rPr>
              <a:t>Дорожные работы (Предупреждающий знак).</a:t>
            </a:r>
          </a:p>
          <a:p>
            <a:pPr>
              <a:buFontTx/>
              <a:buChar char="•"/>
              <a:defRPr/>
            </a:pPr>
            <a:r>
              <a:rPr lang="ru-RU" sz="3200" b="1" u="sng" dirty="0">
                <a:solidFill>
                  <a:srgbClr val="FF0000"/>
                </a:solidFill>
              </a:rPr>
              <a:t>Обгон запрещен (Запрещающий знак)</a:t>
            </a:r>
          </a:p>
        </p:txBody>
      </p:sp>
      <p:pic>
        <p:nvPicPr>
          <p:cNvPr id="4506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425" y="3860800"/>
            <a:ext cx="2779713" cy="277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2" action="ppaction://hlinksldjump"/>
              </a:rPr>
              <a:t>20</a:t>
            </a:r>
            <a:endParaRPr lang="ru-RU" sz="3200" dirty="0">
              <a:latin typeface="Arial" charset="0"/>
            </a:endParaRPr>
          </a:p>
        </p:txBody>
      </p:sp>
      <p:sp>
        <p:nvSpPr>
          <p:cNvPr id="46083" name="WordArt 6"/>
          <p:cNvSpPr>
            <a:spLocks noChangeArrowheads="1" noChangeShapeType="1" noTextEdit="1"/>
          </p:cNvSpPr>
          <p:nvPr/>
        </p:nvSpPr>
        <p:spPr bwMode="auto">
          <a:xfrm>
            <a:off x="1403350" y="476250"/>
            <a:ext cx="7632700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Самый сообразительный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6360" y="1535321"/>
            <a:ext cx="8784976" cy="5040560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46087" name="Прямоугольник 5"/>
          <p:cNvSpPr>
            <a:spLocks noChangeArrowheads="1"/>
          </p:cNvSpPr>
          <p:nvPr/>
        </p:nvSpPr>
        <p:spPr bwMode="auto">
          <a:xfrm>
            <a:off x="338138" y="1824038"/>
            <a:ext cx="8640762" cy="446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000000"/>
                </a:solidFill>
              </a:rPr>
              <a:t>Какой из перечисленных терминов лишний?</a:t>
            </a:r>
          </a:p>
          <a:p>
            <a:pPr algn="ctr"/>
            <a:r>
              <a:rPr lang="ru-RU" sz="3600" b="1">
                <a:solidFill>
                  <a:srgbClr val="00B050"/>
                </a:solidFill>
              </a:rPr>
              <a:t>Матешая высматика;</a:t>
            </a:r>
          </a:p>
          <a:p>
            <a:pPr algn="ctr"/>
            <a:endParaRPr lang="ru-RU" sz="3600" b="1">
              <a:solidFill>
                <a:srgbClr val="00B050"/>
              </a:solidFill>
            </a:endParaRPr>
          </a:p>
          <a:p>
            <a:pPr algn="ctr"/>
            <a:r>
              <a:rPr lang="ru-RU" sz="3600" b="1">
                <a:solidFill>
                  <a:srgbClr val="00B050"/>
                </a:solidFill>
              </a:rPr>
              <a:t>Регулиналы сигровщика;</a:t>
            </a:r>
          </a:p>
          <a:p>
            <a:pPr algn="ctr"/>
            <a:endParaRPr lang="ru-RU" sz="3600" b="1">
              <a:solidFill>
                <a:srgbClr val="00B050"/>
              </a:solidFill>
            </a:endParaRPr>
          </a:p>
          <a:p>
            <a:pPr algn="ctr"/>
            <a:r>
              <a:rPr lang="ru-RU" sz="3600" b="1">
                <a:solidFill>
                  <a:srgbClr val="00B050"/>
                </a:solidFill>
              </a:rPr>
              <a:t>Знарожный док;</a:t>
            </a:r>
          </a:p>
          <a:p>
            <a:pPr algn="ctr"/>
            <a:endParaRPr lang="ru-RU" sz="3600" b="1">
              <a:solidFill>
                <a:srgbClr val="00B050"/>
              </a:solidFill>
            </a:endParaRPr>
          </a:p>
          <a:p>
            <a:pPr algn="ctr"/>
            <a:r>
              <a:rPr lang="ru-RU" sz="3600" b="1">
                <a:solidFill>
                  <a:srgbClr val="00B050"/>
                </a:solidFill>
              </a:rPr>
              <a:t>Чаезжая прость.</a:t>
            </a:r>
            <a:endParaRPr lang="ru-RU" sz="360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</a:rPr>
              <a:t>20</a:t>
            </a:r>
          </a:p>
        </p:txBody>
      </p:sp>
      <p:sp>
        <p:nvSpPr>
          <p:cNvPr id="47107" name="WordArt 6"/>
          <p:cNvSpPr>
            <a:spLocks noChangeArrowheads="1" noChangeShapeType="1" noTextEdit="1"/>
          </p:cNvSpPr>
          <p:nvPr/>
        </p:nvSpPr>
        <p:spPr bwMode="auto">
          <a:xfrm>
            <a:off x="1403350" y="476250"/>
            <a:ext cx="7632700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Самый сообразительный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1700808"/>
            <a:ext cx="8136904" cy="4608512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47111" name="Прямоугольник 4"/>
          <p:cNvSpPr>
            <a:spLocks noChangeArrowheads="1"/>
          </p:cNvSpPr>
          <p:nvPr/>
        </p:nvSpPr>
        <p:spPr bwMode="auto">
          <a:xfrm>
            <a:off x="827088" y="1844675"/>
            <a:ext cx="7345362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 u="sng">
                <a:solidFill>
                  <a:srgbClr val="FF0000"/>
                </a:solidFill>
              </a:rPr>
              <a:t>Высшая математика;</a:t>
            </a:r>
          </a:p>
          <a:p>
            <a:r>
              <a:rPr lang="ru-RU" sz="4400" b="1">
                <a:solidFill>
                  <a:srgbClr val="990099"/>
                </a:solidFill>
              </a:rPr>
              <a:t>Сигналы регулировщика;</a:t>
            </a:r>
          </a:p>
          <a:p>
            <a:r>
              <a:rPr lang="ru-RU" sz="4400" b="1">
                <a:solidFill>
                  <a:srgbClr val="990099"/>
                </a:solidFill>
              </a:rPr>
              <a:t>Дорожный знак;</a:t>
            </a:r>
          </a:p>
          <a:p>
            <a:r>
              <a:rPr lang="ru-RU" sz="4400" b="1">
                <a:solidFill>
                  <a:srgbClr val="990099"/>
                </a:solidFill>
              </a:rPr>
              <a:t>Проезжая часть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2" action="ppaction://hlinksldjump"/>
              </a:rPr>
              <a:t>30</a:t>
            </a:r>
            <a:endParaRPr lang="ru-RU" sz="3200" dirty="0">
              <a:latin typeface="Arial" charset="0"/>
            </a:endParaRPr>
          </a:p>
        </p:txBody>
      </p:sp>
      <p:sp>
        <p:nvSpPr>
          <p:cNvPr id="48131" name="WordArt 8"/>
          <p:cNvSpPr>
            <a:spLocks noChangeArrowheads="1" noChangeShapeType="1" noTextEdit="1"/>
          </p:cNvSpPr>
          <p:nvPr/>
        </p:nvSpPr>
        <p:spPr bwMode="auto">
          <a:xfrm>
            <a:off x="1403350" y="476250"/>
            <a:ext cx="7632700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Самый сообразительный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1412776"/>
            <a:ext cx="8496944" cy="5256584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48135" name="Text Box 9"/>
          <p:cNvSpPr txBox="1">
            <a:spLocks noChangeArrowheads="1"/>
          </p:cNvSpPr>
          <p:nvPr/>
        </p:nvSpPr>
        <p:spPr bwMode="auto">
          <a:xfrm>
            <a:off x="754063" y="1671638"/>
            <a:ext cx="8569325" cy="489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/>
              <a:t>Какое из этих сочетаний не из области Правил дорожного движения?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sz="4000">
                <a:solidFill>
                  <a:srgbClr val="00B050"/>
                </a:solidFill>
              </a:rPr>
              <a:t>Реверсивное движение;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sz="4000">
                <a:solidFill>
                  <a:srgbClr val="00B050"/>
                </a:solidFill>
              </a:rPr>
              <a:t>Стахановское движение;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sz="4000">
                <a:solidFill>
                  <a:srgbClr val="00B050"/>
                </a:solidFill>
              </a:rPr>
              <a:t>Интенсивное движение;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sz="4000">
                <a:solidFill>
                  <a:srgbClr val="00B050"/>
                </a:solidFill>
              </a:rPr>
              <a:t>Движение прямо</a:t>
            </a:r>
            <a:r>
              <a:rPr lang="ru-RU" sz="4000">
                <a:solidFill>
                  <a:srgbClr val="000000"/>
                </a:solidFill>
              </a:rPr>
              <a:t>.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</a:rPr>
              <a:t>30</a:t>
            </a:r>
          </a:p>
        </p:txBody>
      </p:sp>
      <p:sp>
        <p:nvSpPr>
          <p:cNvPr id="49155" name="WordArt 5"/>
          <p:cNvSpPr>
            <a:spLocks noChangeArrowheads="1" noChangeShapeType="1" noTextEdit="1"/>
          </p:cNvSpPr>
          <p:nvPr/>
        </p:nvSpPr>
        <p:spPr bwMode="auto">
          <a:xfrm>
            <a:off x="1403350" y="476250"/>
            <a:ext cx="7632700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Самый сообразительный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3850" y="2060848"/>
            <a:ext cx="8280598" cy="3600400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9159" name="Прямоугольник 4"/>
          <p:cNvSpPr>
            <a:spLocks noChangeArrowheads="1"/>
          </p:cNvSpPr>
          <p:nvPr/>
        </p:nvSpPr>
        <p:spPr bwMode="auto">
          <a:xfrm>
            <a:off x="900113" y="2276475"/>
            <a:ext cx="7272337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Tx/>
              <a:buChar char="•"/>
            </a:pPr>
            <a:r>
              <a:rPr lang="ru-RU" sz="4000">
                <a:solidFill>
                  <a:srgbClr val="000000"/>
                </a:solidFill>
              </a:rPr>
              <a:t>Реверсивное движение;</a:t>
            </a:r>
          </a:p>
          <a:p>
            <a:pPr algn="ctr">
              <a:buFontTx/>
              <a:buChar char="•"/>
            </a:pPr>
            <a:r>
              <a:rPr lang="ru-RU" sz="4000" b="1" u="sng">
                <a:solidFill>
                  <a:srgbClr val="FF0000"/>
                </a:solidFill>
              </a:rPr>
              <a:t>Стахановское движение;</a:t>
            </a:r>
          </a:p>
          <a:p>
            <a:pPr algn="ctr">
              <a:buFontTx/>
              <a:buChar char="•"/>
            </a:pPr>
            <a:r>
              <a:rPr lang="ru-RU" sz="4000">
                <a:solidFill>
                  <a:srgbClr val="000000"/>
                </a:solidFill>
              </a:rPr>
              <a:t>Интенсивное движение;</a:t>
            </a:r>
          </a:p>
          <a:p>
            <a:pPr algn="ctr">
              <a:buFontTx/>
              <a:buChar char="•"/>
            </a:pPr>
            <a:r>
              <a:rPr lang="ru-RU" sz="4000">
                <a:solidFill>
                  <a:srgbClr val="000000"/>
                </a:solidFill>
              </a:rPr>
              <a:t>Движение прямо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WordArt 2"/>
          <p:cNvSpPr>
            <a:spLocks noChangeArrowheads="1" noChangeShapeType="1" noTextEdit="1"/>
          </p:cNvSpPr>
          <p:nvPr/>
        </p:nvSpPr>
        <p:spPr bwMode="auto">
          <a:xfrm>
            <a:off x="1187450" y="260350"/>
            <a:ext cx="7632700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Самый сообразительный</a:t>
            </a:r>
          </a:p>
        </p:txBody>
      </p:sp>
      <p:sp>
        <p:nvSpPr>
          <p:cNvPr id="44035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3" action="ppaction://hlinksldjump"/>
              </a:rPr>
              <a:t>40</a:t>
            </a:r>
            <a:endParaRPr lang="ru-RU" sz="3200" dirty="0">
              <a:latin typeface="Arial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850" y="1844824"/>
            <a:ext cx="8496300" cy="3744416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3200" b="1" dirty="0">
                <a:solidFill>
                  <a:srgbClr val="000000"/>
                </a:solidFill>
              </a:rPr>
              <a:t> На какой дороге машина лучше тормозит?</a:t>
            </a:r>
          </a:p>
          <a:p>
            <a:pPr>
              <a:defRPr/>
            </a:pPr>
            <a:endParaRPr lang="ru-RU" sz="3200" b="1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ru-RU" sz="4000" b="1" dirty="0">
                <a:solidFill>
                  <a:srgbClr val="000000"/>
                </a:solidFill>
              </a:rPr>
              <a:t>    а) на мокрой</a:t>
            </a:r>
          </a:p>
          <a:p>
            <a:pPr>
              <a:defRPr/>
            </a:pPr>
            <a:r>
              <a:rPr lang="ru-RU" sz="4000" b="1" dirty="0">
                <a:solidFill>
                  <a:srgbClr val="000000"/>
                </a:solidFill>
              </a:rPr>
              <a:t>    б) с ямками</a:t>
            </a:r>
          </a:p>
          <a:p>
            <a:pPr>
              <a:defRPr/>
            </a:pPr>
            <a:r>
              <a:rPr lang="ru-RU" sz="4000" b="1" dirty="0">
                <a:solidFill>
                  <a:srgbClr val="000000"/>
                </a:solidFill>
              </a:rPr>
              <a:t>    в) на обледенелой</a:t>
            </a:r>
          </a:p>
          <a:p>
            <a:pPr>
              <a:defRPr/>
            </a:pPr>
            <a:r>
              <a:rPr lang="ru-RU" sz="4000" b="1" dirty="0">
                <a:solidFill>
                  <a:srgbClr val="000000"/>
                </a:solidFill>
              </a:rPr>
              <a:t>    г) на сухой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WordArt 4"/>
          <p:cNvSpPr>
            <a:spLocks noChangeArrowheads="1" noChangeShapeType="1" noTextEdit="1"/>
          </p:cNvSpPr>
          <p:nvPr/>
        </p:nvSpPr>
        <p:spPr bwMode="auto">
          <a:xfrm>
            <a:off x="2339975" y="260350"/>
            <a:ext cx="4824413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Перекресток загадок</a:t>
            </a:r>
          </a:p>
        </p:txBody>
      </p:sp>
      <p:sp>
        <p:nvSpPr>
          <p:cNvPr id="23555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3" action="ppaction://hlinksldjump"/>
              </a:rPr>
              <a:t>10</a:t>
            </a:r>
            <a:endParaRPr lang="ru-RU" sz="3200" dirty="0">
              <a:latin typeface="Arial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20" y="1916832"/>
            <a:ext cx="8208912" cy="2376264"/>
          </a:xfrm>
          <a:prstGeom prst="roundRect">
            <a:avLst/>
          </a:prstGeom>
          <a:gradFill flip="none" rotWithShape="1">
            <a:gsLst>
              <a:gs pos="0">
                <a:srgbClr val="E383B5">
                  <a:tint val="66000"/>
                  <a:satMod val="160000"/>
                </a:srgbClr>
              </a:gs>
              <a:gs pos="50000">
                <a:srgbClr val="E383B5">
                  <a:tint val="44500"/>
                  <a:satMod val="160000"/>
                </a:srgbClr>
              </a:gs>
              <a:gs pos="100000">
                <a:srgbClr val="E383B5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000000"/>
                </a:solidFill>
              </a:rPr>
              <a:t>Для этого коня – бензин, и масло, и вода.</a:t>
            </a:r>
          </a:p>
          <a:p>
            <a:pPr algn="ctr">
              <a:defRPr/>
            </a:pPr>
            <a:r>
              <a:rPr lang="ru-RU" sz="3600" b="1" dirty="0">
                <a:solidFill>
                  <a:srgbClr val="000000"/>
                </a:solidFill>
              </a:rPr>
              <a:t>На лугу он не пасется, по дорогам он несется</a:t>
            </a:r>
            <a:endParaRPr lang="ru-RU" sz="3600" dirty="0"/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</a:rPr>
              <a:t>40</a:t>
            </a:r>
          </a:p>
        </p:txBody>
      </p:sp>
      <p:sp>
        <p:nvSpPr>
          <p:cNvPr id="51203" name="WordArt 7"/>
          <p:cNvSpPr>
            <a:spLocks noChangeArrowheads="1" noChangeShapeType="1" noTextEdit="1"/>
          </p:cNvSpPr>
          <p:nvPr/>
        </p:nvSpPr>
        <p:spPr bwMode="auto">
          <a:xfrm>
            <a:off x="1403350" y="476250"/>
            <a:ext cx="7632700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Самый сообразительный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20" y="1412776"/>
            <a:ext cx="5328592" cy="2880320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4000" b="1" dirty="0">
                <a:solidFill>
                  <a:srgbClr val="000000"/>
                </a:solidFill>
              </a:rPr>
              <a:t>    а) на мокрой</a:t>
            </a:r>
          </a:p>
          <a:p>
            <a:pPr>
              <a:defRPr/>
            </a:pPr>
            <a:r>
              <a:rPr lang="ru-RU" sz="4000" b="1" dirty="0">
                <a:solidFill>
                  <a:srgbClr val="000000"/>
                </a:solidFill>
              </a:rPr>
              <a:t>    б) с ямками</a:t>
            </a:r>
          </a:p>
          <a:p>
            <a:pPr>
              <a:defRPr/>
            </a:pPr>
            <a:r>
              <a:rPr lang="ru-RU" sz="4000" b="1" dirty="0">
                <a:solidFill>
                  <a:srgbClr val="000000"/>
                </a:solidFill>
              </a:rPr>
              <a:t>    в) на обледенелой</a:t>
            </a:r>
          </a:p>
          <a:p>
            <a:pPr>
              <a:defRPr/>
            </a:pPr>
            <a:r>
              <a:rPr lang="ru-RU" sz="4000" b="1" dirty="0">
                <a:solidFill>
                  <a:srgbClr val="000000"/>
                </a:solidFill>
              </a:rPr>
              <a:t>    </a:t>
            </a:r>
            <a:r>
              <a:rPr lang="ru-RU" sz="4000" b="1" u="sng" dirty="0">
                <a:solidFill>
                  <a:srgbClr val="FF0000"/>
                </a:solidFill>
              </a:rPr>
              <a:t>г) на сухой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3" action="ppaction://hlinksldjump"/>
              </a:rPr>
              <a:t>50</a:t>
            </a:r>
            <a:endParaRPr lang="ru-RU" sz="3200" dirty="0">
              <a:latin typeface="Arial" charset="0"/>
            </a:endParaRPr>
          </a:p>
        </p:txBody>
      </p:sp>
      <p:sp>
        <p:nvSpPr>
          <p:cNvPr id="52227" name="WordArt 8"/>
          <p:cNvSpPr>
            <a:spLocks noChangeArrowheads="1" noChangeShapeType="1" noTextEdit="1"/>
          </p:cNvSpPr>
          <p:nvPr/>
        </p:nvSpPr>
        <p:spPr bwMode="auto">
          <a:xfrm>
            <a:off x="1403350" y="476250"/>
            <a:ext cx="7632700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Самый сообразительный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1412776"/>
            <a:ext cx="8208913" cy="2520280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52231" name="Text Box 9"/>
          <p:cNvSpPr txBox="1">
            <a:spLocks noChangeArrowheads="1"/>
          </p:cNvSpPr>
          <p:nvPr/>
        </p:nvSpPr>
        <p:spPr bwMode="auto">
          <a:xfrm>
            <a:off x="611188" y="1770063"/>
            <a:ext cx="7921625" cy="215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/>
              <a:t>С какого вида транспорта можно спрыгнуть на ходу?</a:t>
            </a:r>
          </a:p>
          <a:p>
            <a:pPr>
              <a:spcBef>
                <a:spcPct val="50000"/>
              </a:spcBef>
            </a:pPr>
            <a:endParaRPr lang="ru-RU" sz="360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</a:rPr>
              <a:t>50</a:t>
            </a:r>
          </a:p>
        </p:txBody>
      </p:sp>
      <p:sp>
        <p:nvSpPr>
          <p:cNvPr id="53251" name="WordArt 5"/>
          <p:cNvSpPr>
            <a:spLocks noChangeArrowheads="1" noChangeShapeType="1" noTextEdit="1"/>
          </p:cNvSpPr>
          <p:nvPr/>
        </p:nvSpPr>
        <p:spPr bwMode="auto">
          <a:xfrm>
            <a:off x="1403350" y="476250"/>
            <a:ext cx="7632700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Самый сообразительный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7768" y="1519926"/>
            <a:ext cx="4176464" cy="2485138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3255" name="Прямоугольник 4"/>
          <p:cNvSpPr>
            <a:spLocks noChangeArrowheads="1"/>
          </p:cNvSpPr>
          <p:nvPr/>
        </p:nvSpPr>
        <p:spPr bwMode="auto">
          <a:xfrm>
            <a:off x="322263" y="1844675"/>
            <a:ext cx="38893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000000"/>
                </a:solidFill>
              </a:rPr>
              <a:t>С самолёта на парашюте</a:t>
            </a:r>
          </a:p>
        </p:txBody>
      </p:sp>
      <p:pic>
        <p:nvPicPr>
          <p:cNvPr id="105474" name="Picture 2" descr="&amp;Dcy;&amp;vcy;&amp;acy; &amp;pcy;&amp;acy;&amp;rcy;&amp;acy;&amp;shcy;&amp;yucy;&amp;tcy;&amp;icy;&amp;scy;&amp;tcy;&amp;acy; &amp;rcy;&amp;acy;&amp;zcy;&amp;bcy;&amp;icy;&amp;lcy;&amp;icy;&amp;scy;&amp;softcy; &amp;vcy; 20 &amp;kcy;&amp;mcy; &amp;ocy;&amp;tcy; &amp;Scy;&amp;ocy;&amp;lcy;&amp;icy;&amp;kcy;&amp;acy;&amp;mcy;&amp;scy;&amp;kcy;&amp;acy; &quot; &amp;Ncy;&amp;Icy;&amp;Rcy;&amp;Acy; &amp;Acy;&amp;kcy;&amp;scy;&amp;acy;&amp;kcy;…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2297113"/>
            <a:ext cx="4443412" cy="444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5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WordArt 2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Говорящие знаки</a:t>
            </a:r>
          </a:p>
        </p:txBody>
      </p:sp>
      <p:sp>
        <p:nvSpPr>
          <p:cNvPr id="50179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2" action="ppaction://hlinksldjump"/>
              </a:rPr>
              <a:t>10</a:t>
            </a:r>
            <a:endParaRPr lang="ru-RU" sz="3200" dirty="0">
              <a:latin typeface="Arial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850" y="1412776"/>
            <a:ext cx="7992566" cy="3888432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Если ты спешишь в пути через улицу пройти,</a:t>
            </a:r>
          </a:p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Там иди, где весь народ, там, где знак…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</a:rPr>
              <a:t>10</a:t>
            </a:r>
          </a:p>
        </p:txBody>
      </p:sp>
      <p:sp>
        <p:nvSpPr>
          <p:cNvPr id="55299" name="WordArt 9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Говорящие знаки</a:t>
            </a:r>
          </a:p>
        </p:txBody>
      </p:sp>
      <p:pic>
        <p:nvPicPr>
          <p:cNvPr id="55300" name="Picture 10" descr="5_16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114675"/>
            <a:ext cx="360045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179512" y="1340768"/>
            <a:ext cx="6085184" cy="1440160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0725" name="Text Box 11"/>
          <p:cNvSpPr txBox="1">
            <a:spLocks noChangeArrowheads="1"/>
          </p:cNvSpPr>
          <p:nvPr/>
        </p:nvSpPr>
        <p:spPr bwMode="auto">
          <a:xfrm>
            <a:off x="755650" y="1700213"/>
            <a:ext cx="53292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Пешеходный переход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2" action="ppaction://hlinksldjump"/>
              </a:rPr>
              <a:t>20</a:t>
            </a:r>
            <a:endParaRPr lang="ru-RU" sz="3200" dirty="0">
              <a:latin typeface="Arial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87624" y="2060848"/>
            <a:ext cx="6984776" cy="3600400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Чудо – конь – велосипед.</a:t>
            </a:r>
          </a:p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Можно ехать или нет?</a:t>
            </a:r>
          </a:p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Странный этот синий знак.</a:t>
            </a:r>
          </a:p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Не понять его никак.</a:t>
            </a:r>
          </a:p>
        </p:txBody>
      </p:sp>
      <p:sp>
        <p:nvSpPr>
          <p:cNvPr id="56326" name="WordArt 5"/>
          <p:cNvSpPr>
            <a:spLocks noChangeArrowheads="1" noChangeShapeType="1" noTextEdit="1"/>
          </p:cNvSpPr>
          <p:nvPr/>
        </p:nvSpPr>
        <p:spPr bwMode="auto">
          <a:xfrm>
            <a:off x="2051050" y="333375"/>
            <a:ext cx="6049963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Говорящие знаки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</a:rPr>
              <a:t>20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1916832"/>
            <a:ext cx="7020272" cy="1440160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dirty="0">
                <a:solidFill>
                  <a:srgbClr val="000000"/>
                </a:solidFill>
              </a:rPr>
              <a:t>Велосипедная дорожка</a:t>
            </a:r>
          </a:p>
        </p:txBody>
      </p:sp>
      <p:sp>
        <p:nvSpPr>
          <p:cNvPr id="57350" name="WordArt 11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Говорящие знаки</a:t>
            </a:r>
          </a:p>
        </p:txBody>
      </p:sp>
      <p:pic>
        <p:nvPicPr>
          <p:cNvPr id="57351" name="Picture 14" descr="сканирование004"/>
          <p:cNvPicPr>
            <a:picLocks noChangeAspect="1" noChangeArrowheads="1"/>
          </p:cNvPicPr>
          <p:nvPr/>
        </p:nvPicPr>
        <p:blipFill>
          <a:blip r:embed="rId3" cstate="print"/>
          <a:srcRect l="22743" t="16794" r="19533" b="15891"/>
          <a:stretch>
            <a:fillRect/>
          </a:stretch>
        </p:blipFill>
        <p:spPr bwMode="auto">
          <a:xfrm>
            <a:off x="5867400" y="3573463"/>
            <a:ext cx="3022600" cy="2997200"/>
          </a:xfrm>
          <a:prstGeom prst="rect">
            <a:avLst/>
          </a:prstGeom>
          <a:noFill/>
          <a:ln w="57150">
            <a:solidFill>
              <a:srgbClr val="CC0099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2" action="ppaction://hlinksldjump"/>
              </a:rPr>
              <a:t>30</a:t>
            </a:r>
            <a:endParaRPr lang="ru-RU" sz="3200" dirty="0">
              <a:latin typeface="Arial" charset="0"/>
            </a:endParaRPr>
          </a:p>
        </p:txBody>
      </p:sp>
      <p:sp>
        <p:nvSpPr>
          <p:cNvPr id="58371" name="WordArt 5"/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6121400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Говорящие знаки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7544" y="1412776"/>
            <a:ext cx="7560840" cy="4032448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600" b="1" dirty="0">
              <a:solidFill>
                <a:srgbClr val="000000"/>
              </a:solidFill>
            </a:endParaRPr>
          </a:p>
        </p:txBody>
      </p:sp>
      <p:sp>
        <p:nvSpPr>
          <p:cNvPr id="58375" name="Прямоугольник 5"/>
          <p:cNvSpPr>
            <a:spLocks noChangeArrowheads="1"/>
          </p:cNvSpPr>
          <p:nvPr/>
        </p:nvSpPr>
        <p:spPr bwMode="auto">
          <a:xfrm>
            <a:off x="468313" y="2124075"/>
            <a:ext cx="7343775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000000"/>
                </a:solidFill>
              </a:rPr>
              <a:t>Затихают все моторы</a:t>
            </a:r>
          </a:p>
          <a:p>
            <a:pPr algn="ctr"/>
            <a:r>
              <a:rPr lang="ru-RU" sz="4000" b="1">
                <a:solidFill>
                  <a:srgbClr val="000000"/>
                </a:solidFill>
              </a:rPr>
              <a:t>И внимательны шофёры,</a:t>
            </a:r>
          </a:p>
          <a:p>
            <a:pPr algn="ctr"/>
            <a:r>
              <a:rPr lang="ru-RU" sz="4000" b="1">
                <a:solidFill>
                  <a:srgbClr val="000000"/>
                </a:solidFill>
              </a:rPr>
              <a:t>Если знаки говорят:</a:t>
            </a:r>
          </a:p>
          <a:p>
            <a:pPr algn="ctr"/>
            <a:r>
              <a:rPr lang="ru-RU" sz="4000" b="1">
                <a:solidFill>
                  <a:srgbClr val="000000"/>
                </a:solidFill>
              </a:rPr>
              <a:t>«Близко школа! Детский сад!»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</a:rPr>
              <a:t>30</a:t>
            </a:r>
          </a:p>
        </p:txBody>
      </p:sp>
      <p:sp>
        <p:nvSpPr>
          <p:cNvPr id="59395" name="WordArt 10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Говорящие знаки</a:t>
            </a:r>
          </a:p>
        </p:txBody>
      </p:sp>
      <p:pic>
        <p:nvPicPr>
          <p:cNvPr id="59396" name="Picture 11" descr="1_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4663" y="2349500"/>
            <a:ext cx="3744912" cy="370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251520" y="1628800"/>
            <a:ext cx="4392488" cy="1440160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800" b="1" dirty="0">
              <a:solidFill>
                <a:srgbClr val="000000"/>
              </a:solidFill>
            </a:endParaRPr>
          </a:p>
        </p:txBody>
      </p:sp>
      <p:sp>
        <p:nvSpPr>
          <p:cNvPr id="59400" name="Прямоугольник 5"/>
          <p:cNvSpPr>
            <a:spLocks noChangeArrowheads="1"/>
          </p:cNvSpPr>
          <p:nvPr/>
        </p:nvSpPr>
        <p:spPr bwMode="auto">
          <a:xfrm>
            <a:off x="1258888" y="1916113"/>
            <a:ext cx="171608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5400" b="1">
                <a:solidFill>
                  <a:srgbClr val="000000"/>
                </a:solidFill>
              </a:rPr>
              <a:t>Дети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WordArt 2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Говорящие знаки</a:t>
            </a:r>
          </a:p>
        </p:txBody>
      </p:sp>
      <p:sp>
        <p:nvSpPr>
          <p:cNvPr id="50179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3" action="ppaction://hlinksldjump"/>
              </a:rPr>
              <a:t>40</a:t>
            </a:r>
            <a:endParaRPr lang="ru-RU" sz="3200" dirty="0">
              <a:latin typeface="Arial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850" y="1412776"/>
            <a:ext cx="7992566" cy="3888432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Круглый знак, а в нём окошко,</a:t>
            </a:r>
          </a:p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Не спешите сгоряча,</a:t>
            </a:r>
          </a:p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А подумайте немножко,</a:t>
            </a:r>
          </a:p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Что здесь, свалка кирпича?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WordArt 2"/>
          <p:cNvSpPr>
            <a:spLocks noChangeArrowheads="1" noChangeShapeType="1" noTextEdit="1"/>
          </p:cNvSpPr>
          <p:nvPr/>
        </p:nvSpPr>
        <p:spPr bwMode="auto">
          <a:xfrm>
            <a:off x="2195513" y="404813"/>
            <a:ext cx="4824412" cy="10080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Перекресток загадок</a:t>
            </a:r>
          </a:p>
        </p:txBody>
      </p:sp>
      <p:sp>
        <p:nvSpPr>
          <p:cNvPr id="24579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</a:rPr>
              <a:t>10</a:t>
            </a:r>
          </a:p>
        </p:txBody>
      </p:sp>
      <p:sp>
        <p:nvSpPr>
          <p:cNvPr id="6" name="Двойная волна 5"/>
          <p:cNvSpPr/>
          <p:nvPr/>
        </p:nvSpPr>
        <p:spPr>
          <a:xfrm>
            <a:off x="0" y="1556792"/>
            <a:ext cx="3600400" cy="1368152"/>
          </a:xfrm>
          <a:prstGeom prst="doubleWave">
            <a:avLst/>
          </a:prstGeom>
          <a:gradFill flip="none" rotWithShape="1">
            <a:gsLst>
              <a:gs pos="0">
                <a:srgbClr val="E383B5">
                  <a:tint val="66000"/>
                  <a:satMod val="160000"/>
                </a:srgbClr>
              </a:gs>
              <a:gs pos="50000">
                <a:srgbClr val="E383B5">
                  <a:tint val="44500"/>
                  <a:satMod val="160000"/>
                </a:srgbClr>
              </a:gs>
              <a:gs pos="100000">
                <a:srgbClr val="E383B5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>
                <a:ln>
                  <a:solidFill>
                    <a:srgbClr val="FF33CC"/>
                  </a:solidFill>
                </a:ln>
                <a:solidFill>
                  <a:srgbClr val="FF0000"/>
                </a:solidFill>
              </a:rPr>
              <a:t>Автомобиль</a:t>
            </a:r>
          </a:p>
        </p:txBody>
      </p:sp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2781300"/>
            <a:ext cx="5040313" cy="3378200"/>
          </a:xfrm>
          <a:prstGeom prst="rect">
            <a:avLst/>
          </a:prstGeom>
          <a:noFill/>
          <a:ln w="57150">
            <a:solidFill>
              <a:srgbClr val="FF33CC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</a:rPr>
              <a:t>40</a:t>
            </a:r>
          </a:p>
        </p:txBody>
      </p:sp>
      <p:sp>
        <p:nvSpPr>
          <p:cNvPr id="61443" name="WordArt 9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Говорящие знаки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1340768"/>
            <a:ext cx="4608512" cy="1440160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0725" name="Text Box 11"/>
          <p:cNvSpPr txBox="1">
            <a:spLocks noChangeArrowheads="1"/>
          </p:cNvSpPr>
          <p:nvPr/>
        </p:nvSpPr>
        <p:spPr bwMode="auto">
          <a:xfrm>
            <a:off x="323850" y="1700213"/>
            <a:ext cx="431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Въезд запрещён</a:t>
            </a:r>
          </a:p>
        </p:txBody>
      </p:sp>
      <p:pic>
        <p:nvPicPr>
          <p:cNvPr id="136194" name="Picture 2" descr="&amp;dcy;&amp;ocy;&amp;rcy;&amp;ocy;&amp;zhcy;&amp;ncy;&amp;ycy;&amp;jcy; &amp;zcy;&amp;ncy;&amp;acy;&amp;kcy; &amp;pcy;&amp;rcy;&amp;ocy;&amp;iecy;&amp;zcy;&amp;dcy; &amp;zcy;&amp;acy;&amp;pcy;&amp;rcy;&amp;iecy;&amp;shchcy;&amp;iecy;&amp;n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8400" y="2924175"/>
            <a:ext cx="4973638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6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3" action="ppaction://hlinksldjump"/>
              </a:rPr>
              <a:t>50</a:t>
            </a:r>
            <a:endParaRPr lang="ru-RU" sz="3200" dirty="0">
              <a:latin typeface="Arial" charset="0"/>
            </a:endParaRPr>
          </a:p>
        </p:txBody>
      </p:sp>
      <p:sp>
        <p:nvSpPr>
          <p:cNvPr id="62467" name="WordArt 5"/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6121400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Говорящие знаки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42988" y="1412776"/>
            <a:ext cx="7489452" cy="4032448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600" b="1" dirty="0">
              <a:solidFill>
                <a:srgbClr val="000000"/>
              </a:solidFill>
            </a:endParaRPr>
          </a:p>
        </p:txBody>
      </p:sp>
      <p:sp>
        <p:nvSpPr>
          <p:cNvPr id="62471" name="Прямоугольник 5"/>
          <p:cNvSpPr>
            <a:spLocks noChangeArrowheads="1"/>
          </p:cNvSpPr>
          <p:nvPr/>
        </p:nvSpPr>
        <p:spPr bwMode="auto">
          <a:xfrm>
            <a:off x="684213" y="1700213"/>
            <a:ext cx="7848600" cy="317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000000"/>
                </a:solidFill>
              </a:rPr>
              <a:t>Под этим знаком, как ни странно,</a:t>
            </a:r>
          </a:p>
          <a:p>
            <a:pPr algn="ctr"/>
            <a:r>
              <a:rPr lang="ru-RU" sz="4000" b="1">
                <a:solidFill>
                  <a:srgbClr val="000000"/>
                </a:solidFill>
              </a:rPr>
              <a:t>Все ждут чего-то постоянно.</a:t>
            </a:r>
          </a:p>
          <a:p>
            <a:pPr algn="ctr"/>
            <a:r>
              <a:rPr lang="ru-RU" sz="4000" b="1">
                <a:solidFill>
                  <a:srgbClr val="000000"/>
                </a:solidFill>
              </a:rPr>
              <a:t>Кто-то сидя, кто-то стоя…</a:t>
            </a:r>
          </a:p>
          <a:p>
            <a:pPr algn="ctr"/>
            <a:r>
              <a:rPr lang="ru-RU" sz="4000" b="1">
                <a:solidFill>
                  <a:srgbClr val="000000"/>
                </a:solidFill>
              </a:rPr>
              <a:t>Что за место здесь такое?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</a:rPr>
              <a:t>50</a:t>
            </a:r>
          </a:p>
        </p:txBody>
      </p:sp>
      <p:sp>
        <p:nvSpPr>
          <p:cNvPr id="63491" name="WordArt 9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Говорящие знаки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1340768"/>
            <a:ext cx="5004469" cy="1944216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0725" name="Text Box 11"/>
          <p:cNvSpPr txBox="1">
            <a:spLocks noChangeArrowheads="1"/>
          </p:cNvSpPr>
          <p:nvPr/>
        </p:nvSpPr>
        <p:spPr bwMode="auto">
          <a:xfrm>
            <a:off x="755650" y="1700213"/>
            <a:ext cx="417671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Место остановки автобуса</a:t>
            </a:r>
          </a:p>
        </p:txBody>
      </p:sp>
      <p:pic>
        <p:nvPicPr>
          <p:cNvPr id="134148" name="Picture 4" descr="&amp;Kcy;&amp;acy;&amp;rcy;&amp;tcy;&amp;icy;&amp;ncy;&amp;kcy;&amp;icy; &amp;ncy;&amp;acy; &amp;tcy;&amp;iecy;&amp;mcy;&amp;ucy; &amp;ocy; &amp;zcy;&amp;dcy;&amp;ocy;&amp;rcy;&amp;ocy;&amp;vcy;&amp;iecy;. - 22 May 2013 - Blog - Banket-mo…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163" y="2054225"/>
            <a:ext cx="3544887" cy="472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4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4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WordArt 2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Автомульти</a:t>
            </a:r>
          </a:p>
        </p:txBody>
      </p:sp>
      <p:sp>
        <p:nvSpPr>
          <p:cNvPr id="56323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2" action="ppaction://hlinksldjump"/>
              </a:rPr>
              <a:t>10</a:t>
            </a:r>
            <a:endParaRPr lang="ru-RU" sz="3200" dirty="0">
              <a:latin typeface="Arial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87624" y="2060848"/>
            <a:ext cx="7560840" cy="2592288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000" b="1" dirty="0">
              <a:solidFill>
                <a:srgbClr val="000000"/>
              </a:solidFill>
            </a:endParaRPr>
          </a:p>
        </p:txBody>
      </p:sp>
      <p:sp>
        <p:nvSpPr>
          <p:cNvPr id="64519" name="Прямоугольник 4"/>
          <p:cNvSpPr>
            <a:spLocks noChangeArrowheads="1"/>
          </p:cNvSpPr>
          <p:nvPr/>
        </p:nvSpPr>
        <p:spPr bwMode="auto">
          <a:xfrm>
            <a:off x="1619250" y="2492375"/>
            <a:ext cx="6840538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000000"/>
                </a:solidFill>
              </a:rPr>
              <a:t>Какой подарок сделали родители дяди Федора почтальону Печкину?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</a:rPr>
              <a:t>10</a:t>
            </a:r>
          </a:p>
        </p:txBody>
      </p:sp>
      <p:sp>
        <p:nvSpPr>
          <p:cNvPr id="65539" name="WordArt 6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Автомульти</a:t>
            </a:r>
          </a:p>
        </p:txBody>
      </p:sp>
      <p:pic>
        <p:nvPicPr>
          <p:cNvPr id="65540" name="Picture 7" descr="сканирование002"/>
          <p:cNvPicPr>
            <a:picLocks noChangeAspect="1" noChangeArrowheads="1"/>
          </p:cNvPicPr>
          <p:nvPr/>
        </p:nvPicPr>
        <p:blipFill>
          <a:blip r:embed="rId3" cstate="print"/>
          <a:srcRect l="11533" t="6178" r="8987" b="11359"/>
          <a:stretch>
            <a:fillRect/>
          </a:stretch>
        </p:blipFill>
        <p:spPr bwMode="auto">
          <a:xfrm>
            <a:off x="4427538" y="3644900"/>
            <a:ext cx="4032250" cy="2995613"/>
          </a:xfrm>
          <a:prstGeom prst="rect">
            <a:avLst/>
          </a:prstGeom>
          <a:gradFill rotWithShape="1">
            <a:gsLst>
              <a:gs pos="0">
                <a:srgbClr val="059DAD"/>
              </a:gs>
              <a:gs pos="100000">
                <a:srgbClr val="2929F9"/>
              </a:gs>
            </a:gsLst>
            <a:path path="rect">
              <a:fillToRect r="100000" b="100000"/>
            </a:path>
          </a:gradFill>
          <a:ln w="57150">
            <a:solidFill>
              <a:srgbClr val="CC0099"/>
            </a:solidFill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683568" y="1700808"/>
            <a:ext cx="4104456" cy="1800200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000" b="1" dirty="0">
              <a:solidFill>
                <a:srgbClr val="000000"/>
              </a:solidFill>
            </a:endParaRPr>
          </a:p>
        </p:txBody>
      </p:sp>
      <p:sp>
        <p:nvSpPr>
          <p:cNvPr id="65544" name="Прямоугольник 5"/>
          <p:cNvSpPr>
            <a:spLocks noChangeArrowheads="1"/>
          </p:cNvSpPr>
          <p:nvPr/>
        </p:nvSpPr>
        <p:spPr bwMode="auto">
          <a:xfrm>
            <a:off x="1258888" y="2060575"/>
            <a:ext cx="34448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5400" b="1">
                <a:solidFill>
                  <a:srgbClr val="000000"/>
                </a:solidFill>
              </a:rPr>
              <a:t>Велосипед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3200" dirty="0">
                <a:latin typeface="Arial" charset="0"/>
                <a:hlinkClick r:id="rId3" action="ppaction://hlinksldjump"/>
              </a:rPr>
              <a:t>2</a:t>
            </a:r>
            <a:r>
              <a:rPr lang="ru-RU" sz="3200" dirty="0">
                <a:latin typeface="Arial" charset="0"/>
                <a:hlinkClick r:id="rId3" action="ppaction://hlinksldjump"/>
              </a:rPr>
              <a:t>0</a:t>
            </a:r>
            <a:endParaRPr lang="ru-RU" sz="3200" dirty="0">
              <a:latin typeface="Arial" charset="0"/>
            </a:endParaRPr>
          </a:p>
        </p:txBody>
      </p:sp>
      <p:sp>
        <p:nvSpPr>
          <p:cNvPr id="66563" name="WordArt 5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Автомульти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3568" y="1700808"/>
            <a:ext cx="7488832" cy="2160240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000" b="1" dirty="0">
              <a:solidFill>
                <a:srgbClr val="000000"/>
              </a:solidFill>
            </a:endParaRPr>
          </a:p>
        </p:txBody>
      </p:sp>
      <p:sp>
        <p:nvSpPr>
          <p:cNvPr id="66567" name="Прямоугольник 4"/>
          <p:cNvSpPr>
            <a:spLocks noChangeArrowheads="1"/>
          </p:cNvSpPr>
          <p:nvPr/>
        </p:nvSpPr>
        <p:spPr bwMode="auto">
          <a:xfrm>
            <a:off x="900113" y="1773238"/>
            <a:ext cx="6985000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000000"/>
                </a:solidFill>
              </a:rPr>
              <a:t>Во что превратила добрая фея тыкву для Золушки?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3" action="ppaction://hlinksldjump"/>
              </a:rPr>
              <a:t>20</a:t>
            </a:r>
            <a:endParaRPr lang="ru-RU" sz="3200" dirty="0">
              <a:latin typeface="Arial" charset="0"/>
            </a:endParaRPr>
          </a:p>
        </p:txBody>
      </p:sp>
      <p:sp>
        <p:nvSpPr>
          <p:cNvPr id="67587" name="Text Box 5"/>
          <p:cNvSpPr txBox="1">
            <a:spLocks noChangeArrowheads="1"/>
          </p:cNvSpPr>
          <p:nvPr/>
        </p:nvSpPr>
        <p:spPr bwMode="auto">
          <a:xfrm>
            <a:off x="3203575" y="4568825"/>
            <a:ext cx="46085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>
                <a:solidFill>
                  <a:srgbClr val="CC3300"/>
                </a:solidFill>
              </a:rPr>
              <a:t>  </a:t>
            </a:r>
          </a:p>
        </p:txBody>
      </p:sp>
      <p:sp>
        <p:nvSpPr>
          <p:cNvPr id="67588" name="WordArt 6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Автомульти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1484784"/>
            <a:ext cx="3924944" cy="1800200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 </a:t>
            </a:r>
            <a:r>
              <a:rPr lang="ru-RU" sz="6000" b="1" dirty="0">
                <a:solidFill>
                  <a:srgbClr val="000000"/>
                </a:solidFill>
              </a:rPr>
              <a:t>В карету</a:t>
            </a:r>
          </a:p>
        </p:txBody>
      </p:sp>
      <p:pic>
        <p:nvPicPr>
          <p:cNvPr id="59402" name="Picture 10" descr="8 Cinderella Carriage Templat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4663" y="1916113"/>
            <a:ext cx="4652962" cy="465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3200" dirty="0">
                <a:latin typeface="Arial" charset="0"/>
                <a:hlinkClick r:id="rId3" action="ppaction://hlinksldjump"/>
              </a:rPr>
              <a:t>3</a:t>
            </a:r>
            <a:r>
              <a:rPr lang="ru-RU" sz="3200" dirty="0">
                <a:latin typeface="Arial" charset="0"/>
                <a:hlinkClick r:id="rId3" action="ppaction://hlinksldjump"/>
              </a:rPr>
              <a:t>0</a:t>
            </a:r>
            <a:endParaRPr lang="ru-RU" sz="3200" dirty="0">
              <a:latin typeface="Arial" charset="0"/>
            </a:endParaRPr>
          </a:p>
        </p:txBody>
      </p:sp>
      <p:sp>
        <p:nvSpPr>
          <p:cNvPr id="68611" name="WordArt 5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Автомульти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1700808"/>
            <a:ext cx="8064896" cy="3240360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 </a:t>
            </a:r>
            <a:endParaRPr lang="ru-RU" sz="6000" b="1" dirty="0">
              <a:solidFill>
                <a:srgbClr val="000000"/>
              </a:solidFill>
            </a:endParaRPr>
          </a:p>
        </p:txBody>
      </p:sp>
      <p:sp>
        <p:nvSpPr>
          <p:cNvPr id="68615" name="Прямоугольник 4"/>
          <p:cNvSpPr>
            <a:spLocks noChangeArrowheads="1"/>
          </p:cNvSpPr>
          <p:nvPr/>
        </p:nvSpPr>
        <p:spPr bwMode="auto">
          <a:xfrm>
            <a:off x="682625" y="2349500"/>
            <a:ext cx="7489825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000000"/>
                </a:solidFill>
              </a:rPr>
              <a:t>На крыше какого транспорта путешествовали Крокодил Гена и Чебурашка?</a:t>
            </a:r>
            <a:endParaRPr lang="ru-RU" sz="4000"/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23850" y="1342327"/>
            <a:ext cx="3888110" cy="1438601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 </a:t>
            </a:r>
            <a:endParaRPr lang="ru-RU" sz="6000" b="1" dirty="0">
              <a:solidFill>
                <a:srgbClr val="000000"/>
              </a:solidFill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628775"/>
            <a:ext cx="3816350" cy="1368425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6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Поезд</a:t>
            </a:r>
            <a:endParaRPr lang="ru-RU" sz="60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69638" name="WordArt 4"/>
          <p:cNvSpPr>
            <a:spLocks noChangeArrowheads="1" noChangeShapeType="1" noTextEdit="1"/>
          </p:cNvSpPr>
          <p:nvPr/>
        </p:nvSpPr>
        <p:spPr bwMode="auto">
          <a:xfrm>
            <a:off x="1450975" y="188913"/>
            <a:ext cx="7292975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Автомульти</a:t>
            </a:r>
          </a:p>
        </p:txBody>
      </p:sp>
      <p:sp>
        <p:nvSpPr>
          <p:cNvPr id="61448" name="Rectangl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188913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3200" dirty="0">
                <a:latin typeface="Arial" charset="0"/>
                <a:hlinkClick r:id="rId2" action="ppaction://hlinksldjump"/>
              </a:rPr>
              <a:t>3</a:t>
            </a:r>
            <a:r>
              <a:rPr lang="ru-RU" sz="3200" dirty="0">
                <a:latin typeface="Arial" charset="0"/>
                <a:hlinkClick r:id="rId2" action="ppaction://hlinksldjump"/>
              </a:rPr>
              <a:t>0</a:t>
            </a:r>
            <a:endParaRPr lang="ru-RU" sz="3200" dirty="0">
              <a:latin typeface="Arial" charset="0"/>
            </a:endParaRPr>
          </a:p>
        </p:txBody>
      </p:sp>
      <p:pic>
        <p:nvPicPr>
          <p:cNvPr id="69642" name="Picture 10" descr="&amp;CHcy;&amp;iecy;&amp;bcy;&amp;ucy;&amp;rcy;&amp;acy;&amp;shcy;&amp;kcy;&amp;acy; &amp;icy; &amp;Kcy;&amp;rcy;&amp;ocy;&amp;kcy;&amp;ocy;&amp;dcy;&amp;icy;&amp;lcy; &amp;Gcy;&amp;iecy;&amp;ncy;&amp;acy;. &amp;Scy;&amp;bcy;&amp;ocy;&amp;rcy;&amp;ncy;&amp;icy;&amp;kcy; &amp;mcy;&amp;ucy;&amp;lcy;&amp;softcy;&amp;tcy;&amp;fcy;&amp;icy;&amp;lcy;&amp;softcy;&amp;mcy;&amp;ocy;&amp;vcy;. (1967-1983) DVD5 :: NoNaM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00538" y="1916113"/>
            <a:ext cx="6121400" cy="48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9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9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9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WordArt 2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Автомульти</a:t>
            </a:r>
          </a:p>
        </p:txBody>
      </p:sp>
      <p:sp>
        <p:nvSpPr>
          <p:cNvPr id="56323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3" action="ppaction://hlinksldjump"/>
              </a:rPr>
              <a:t>40</a:t>
            </a:r>
            <a:endParaRPr lang="ru-RU" sz="3200" dirty="0">
              <a:latin typeface="Arial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552" y="2060848"/>
            <a:ext cx="8208912" cy="2592288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000" b="1" dirty="0">
              <a:solidFill>
                <a:srgbClr val="000000"/>
              </a:solidFill>
            </a:endParaRPr>
          </a:p>
        </p:txBody>
      </p:sp>
      <p:sp>
        <p:nvSpPr>
          <p:cNvPr id="70663" name="Прямоугольник 4"/>
          <p:cNvSpPr>
            <a:spLocks noChangeArrowheads="1"/>
          </p:cNvSpPr>
          <p:nvPr/>
        </p:nvSpPr>
        <p:spPr bwMode="auto">
          <a:xfrm>
            <a:off x="684213" y="2492375"/>
            <a:ext cx="7775575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/>
              <a:t>Герой сказки «По щучьему веленью» Емеля был водителем или пешеходом?</a:t>
            </a:r>
            <a:endParaRPr lang="ru-RU" sz="40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WordArt 2"/>
          <p:cNvSpPr>
            <a:spLocks noChangeArrowheads="1" noChangeShapeType="1" noTextEdit="1"/>
          </p:cNvSpPr>
          <p:nvPr/>
        </p:nvSpPr>
        <p:spPr bwMode="auto">
          <a:xfrm>
            <a:off x="2339975" y="260350"/>
            <a:ext cx="4824413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Перекресток загадок</a:t>
            </a:r>
          </a:p>
        </p:txBody>
      </p:sp>
      <p:sp>
        <p:nvSpPr>
          <p:cNvPr id="25603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2" action="ppaction://hlinksldjump"/>
              </a:rPr>
              <a:t>20</a:t>
            </a:r>
            <a:endParaRPr lang="ru-RU" sz="3200" dirty="0">
              <a:latin typeface="Arial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5536" y="2060848"/>
            <a:ext cx="8136904" cy="2952328"/>
          </a:xfrm>
          <a:prstGeom prst="roundRect">
            <a:avLst/>
          </a:prstGeom>
          <a:gradFill flip="none" rotWithShape="1">
            <a:gsLst>
              <a:gs pos="0">
                <a:srgbClr val="E383B5">
                  <a:tint val="66000"/>
                  <a:satMod val="160000"/>
                </a:srgbClr>
              </a:gs>
              <a:gs pos="50000">
                <a:srgbClr val="E383B5">
                  <a:tint val="44500"/>
                  <a:satMod val="160000"/>
                </a:srgbClr>
              </a:gs>
              <a:gs pos="100000">
                <a:srgbClr val="E383B5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000000"/>
                </a:solidFill>
              </a:rPr>
              <a:t>Ясным утром вдоль дороги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00"/>
                </a:solidFill>
              </a:rPr>
              <a:t>На траве блестит роса.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00"/>
                </a:solidFill>
              </a:rPr>
              <a:t>По дороге едут ноги и бегут два колеса.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00"/>
                </a:solidFill>
              </a:rPr>
              <a:t>У загадки есть ответ, это мой…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</a:rPr>
              <a:t>40</a:t>
            </a:r>
          </a:p>
        </p:txBody>
      </p:sp>
      <p:sp>
        <p:nvSpPr>
          <p:cNvPr id="71683" name="WordArt 6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Автомульти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97055" y="1484784"/>
            <a:ext cx="4104456" cy="1800200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000" b="1" dirty="0">
              <a:solidFill>
                <a:srgbClr val="000000"/>
              </a:solidFill>
            </a:endParaRPr>
          </a:p>
        </p:txBody>
      </p:sp>
      <p:sp>
        <p:nvSpPr>
          <p:cNvPr id="71687" name="Прямоугольник 5"/>
          <p:cNvSpPr>
            <a:spLocks noChangeArrowheads="1"/>
          </p:cNvSpPr>
          <p:nvPr/>
        </p:nvSpPr>
        <p:spPr bwMode="auto">
          <a:xfrm>
            <a:off x="581025" y="1773238"/>
            <a:ext cx="3536950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5400" b="1">
                <a:solidFill>
                  <a:srgbClr val="000000"/>
                </a:solidFill>
              </a:rPr>
              <a:t>Водителем</a:t>
            </a:r>
          </a:p>
        </p:txBody>
      </p:sp>
      <p:pic>
        <p:nvPicPr>
          <p:cNvPr id="972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117600"/>
            <a:ext cx="412432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7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3" action="ppaction://hlinksldjump"/>
              </a:rPr>
              <a:t>50</a:t>
            </a:r>
            <a:endParaRPr lang="ru-RU" sz="3200" dirty="0">
              <a:latin typeface="Arial" charset="0"/>
            </a:endParaRPr>
          </a:p>
        </p:txBody>
      </p:sp>
      <p:sp>
        <p:nvSpPr>
          <p:cNvPr id="72707" name="WordArt 5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Автомульти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3568" y="1700808"/>
            <a:ext cx="7848872" cy="2736304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 </a:t>
            </a:r>
            <a:endParaRPr lang="ru-RU" sz="6000" b="1" dirty="0">
              <a:solidFill>
                <a:srgbClr val="000000"/>
              </a:solidFill>
            </a:endParaRPr>
          </a:p>
        </p:txBody>
      </p:sp>
      <p:sp>
        <p:nvSpPr>
          <p:cNvPr id="72711" name="Прямоугольник 4"/>
          <p:cNvSpPr>
            <a:spLocks noChangeArrowheads="1"/>
          </p:cNvSpPr>
          <p:nvPr/>
        </p:nvSpPr>
        <p:spPr bwMode="auto">
          <a:xfrm>
            <a:off x="827088" y="2349500"/>
            <a:ext cx="7345362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000000"/>
                </a:solidFill>
              </a:rPr>
              <a:t>Каким транспортным средством пользовалась </a:t>
            </a:r>
          </a:p>
          <a:p>
            <a:pPr algn="ctr"/>
            <a:r>
              <a:rPr lang="ru-RU" sz="4000" b="1">
                <a:solidFill>
                  <a:srgbClr val="000000"/>
                </a:solidFill>
              </a:rPr>
              <a:t>Баба Яга?</a:t>
            </a:r>
            <a:endParaRPr lang="ru-RU" sz="4000"/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07048" y="1408113"/>
            <a:ext cx="5040560" cy="2016224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 </a:t>
            </a:r>
            <a:endParaRPr lang="ru-RU" sz="6000" b="1" dirty="0">
              <a:solidFill>
                <a:srgbClr val="000000"/>
              </a:solidFill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408113"/>
            <a:ext cx="4752975" cy="2303462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6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Ступа или метла</a:t>
            </a:r>
            <a:endParaRPr lang="ru-RU" sz="60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73734" name="WordArt 4"/>
          <p:cNvSpPr>
            <a:spLocks noChangeArrowheads="1" noChangeShapeType="1" noTextEdit="1"/>
          </p:cNvSpPr>
          <p:nvPr/>
        </p:nvSpPr>
        <p:spPr bwMode="auto">
          <a:xfrm>
            <a:off x="1331913" y="265113"/>
            <a:ext cx="75819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Автомульти</a:t>
            </a:r>
          </a:p>
        </p:txBody>
      </p:sp>
      <p:sp>
        <p:nvSpPr>
          <p:cNvPr id="61448" name="Rectangl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188913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2" action="ppaction://hlinksldjump"/>
              </a:rPr>
              <a:t>50</a:t>
            </a:r>
            <a:endParaRPr lang="ru-RU" sz="3200" dirty="0">
              <a:latin typeface="Arial" charset="0"/>
            </a:endParaRPr>
          </a:p>
        </p:txBody>
      </p:sp>
      <p:pic>
        <p:nvPicPr>
          <p:cNvPr id="98306" name="Picture 2" descr="&amp;Dcy;&amp;iecy;&amp;tcy;&amp;scy;&amp;kcy;&amp;icy;&amp;khcy; &amp;scy;&amp;tcy;&amp;icy;&amp;khcy;&amp;ocy;&amp;vcy; -&amp;Lcy;&amp;yucy;&amp;dcy;&amp;scy;&amp;kcy;&amp;acy;&amp;yacy; &amp;vcy;&amp;ocy;&amp;vcy;&amp;iecy;&amp;kcy; &amp;ncy;&amp;iecy; &amp;scy;&amp;tcy;&amp;ucy;&amp;pcy;&amp;acy;&amp;lcy;&amp;acy; &amp;ncy;&amp;ocy;&amp;gcy;&amp;acy;,&amp;ZHcy;&amp;icy;&amp;lcy;&amp;acy; &amp;ocy;&amp;dcy;&amp;icy;&amp;ncy;&amp;ocy;&amp;kcy;&amp;acy;&amp;yacy; &amp;Bcy;&amp;acy;&amp;bcy;&amp;acy;-&amp;YAcy;&amp;gcy;&amp;acy;. &quot; &amp;Scy;&amp;kcy;&amp;acy;&amp;chcy;&amp;acy;&amp;tcy;&amp;softcy; &amp;bcy;&amp;iecy;&amp;scy;&amp;pcy;&amp;lcy;&amp;acy;&amp;tcy;&amp;ncy;&amp;o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0738" y="1628775"/>
            <a:ext cx="4376737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8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WordArt 2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Азбука пешехода</a:t>
            </a:r>
          </a:p>
        </p:txBody>
      </p:sp>
      <p:sp>
        <p:nvSpPr>
          <p:cNvPr id="62467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2" action="ppaction://hlinksldjump"/>
              </a:rPr>
              <a:t>10</a:t>
            </a:r>
            <a:endParaRPr lang="ru-RU" sz="3200" dirty="0">
              <a:latin typeface="Arial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3554" y="2060848"/>
            <a:ext cx="8352928" cy="1692188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000" b="1" dirty="0">
              <a:solidFill>
                <a:srgbClr val="000000"/>
              </a:solidFill>
            </a:endParaRPr>
          </a:p>
        </p:txBody>
      </p:sp>
      <p:sp>
        <p:nvSpPr>
          <p:cNvPr id="74759" name="Прямоугольник 4"/>
          <p:cNvSpPr>
            <a:spLocks noChangeArrowheads="1"/>
          </p:cNvSpPr>
          <p:nvPr/>
        </p:nvSpPr>
        <p:spPr bwMode="auto">
          <a:xfrm>
            <a:off x="539750" y="2420938"/>
            <a:ext cx="79200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/>
            <a:r>
              <a:rPr lang="ru-RU" sz="4000" b="1"/>
              <a:t>Что означает слово «пешеход»?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</a:rPr>
              <a:t>10</a:t>
            </a:r>
          </a:p>
        </p:txBody>
      </p:sp>
      <p:sp>
        <p:nvSpPr>
          <p:cNvPr id="75779" name="WordArt 7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Азбука пешехода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3850" y="1628800"/>
            <a:ext cx="4680198" cy="2525190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 </a:t>
            </a:r>
            <a:endParaRPr lang="ru-RU" sz="6000" b="1" dirty="0">
              <a:solidFill>
                <a:srgbClr val="000000"/>
              </a:solidFill>
            </a:endParaRPr>
          </a:p>
        </p:txBody>
      </p:sp>
      <p:sp>
        <p:nvSpPr>
          <p:cNvPr id="75783" name="Содержимое 8"/>
          <p:cNvSpPr>
            <a:spLocks noGrp="1"/>
          </p:cNvSpPr>
          <p:nvPr>
            <p:ph/>
          </p:nvPr>
        </p:nvSpPr>
        <p:spPr>
          <a:xfrm>
            <a:off x="539750" y="1916113"/>
            <a:ext cx="4464050" cy="136842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4000" b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Пешеход – </a:t>
            </a:r>
          </a:p>
          <a:p>
            <a:pPr>
              <a:buFont typeface="Wingdings 2" pitchFamily="18" charset="2"/>
              <a:buNone/>
            </a:pPr>
            <a:r>
              <a:rPr lang="ru-RU" sz="4000" b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идущий пешком.</a:t>
            </a:r>
          </a:p>
        </p:txBody>
      </p:sp>
      <p:pic>
        <p:nvPicPr>
          <p:cNvPr id="75784" name="Picture 9" descr="&amp;IEcy;&amp;scy;&amp;lcy;&amp;icy; &amp;vcy; &amp;zcy;&amp;ncy;&amp;acy;&amp;kcy;&amp;iecy; &amp;pcy;&amp;iecy;&amp;shcy;&amp;iecy;&amp;khcy;&amp;ocy;&amp;dcy;, &amp;tcy;&amp;ocy; - &amp;dcy;&amp;ocy;&amp;rcy;&amp;ocy;&amp;zhcy;&amp;ncy;&amp;ycy;&amp;jcy; &amp;pcy;&amp;iecy;&amp;rcy;&amp;iecy;&amp;khcy;&amp;ocy;&amp;dcy; - &amp;Fcy;&amp;ocy;&amp;tcy;&amp;ocy; 22 - &amp;Pcy;&amp;rcy;&amp;acy;&amp;vcy;&amp;icy;&amp;lcy;&amp;acy; &amp;dcy;&amp;vcy;&amp;icy;&amp;zhcy;&amp;iecy;&amp;ncy;&amp;icy;&amp;yacy; &amp;dcy;&amp;lcy;&amp;yacy; &amp;dcy;&amp;iecy;&amp;tcy;&amp;iecy;&amp;jcy; - &amp;CHcy;&amp;iecy;&amp;lcy;&amp;ocy;&amp;vcy;&amp;iecy;&amp;kcy; - &amp;Fcy;&amp;ocy;&amp;tcy;&amp;ocy; &amp;scy;&amp;acy;&amp;jcy;&amp;t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0013" y="1700213"/>
            <a:ext cx="3952875" cy="490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2" action="ppaction://hlinksldjump"/>
              </a:rPr>
              <a:t>20</a:t>
            </a:r>
            <a:endParaRPr lang="ru-RU" sz="3200" dirty="0">
              <a:latin typeface="Arial" charset="0"/>
            </a:endParaRPr>
          </a:p>
        </p:txBody>
      </p:sp>
      <p:sp>
        <p:nvSpPr>
          <p:cNvPr id="76803" name="WordArt 5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Азбука пешехода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0" y="1196752"/>
            <a:ext cx="9144000" cy="4392488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 </a:t>
            </a:r>
            <a:endParaRPr lang="ru-RU" sz="6000" b="1" dirty="0">
              <a:solidFill>
                <a:srgbClr val="000000"/>
              </a:solidFill>
            </a:endParaRPr>
          </a:p>
        </p:txBody>
      </p:sp>
      <p:sp>
        <p:nvSpPr>
          <p:cNvPr id="76807" name="Прямоугольник 4"/>
          <p:cNvSpPr>
            <a:spLocks noChangeArrowheads="1"/>
          </p:cNvSpPr>
          <p:nvPr/>
        </p:nvSpPr>
        <p:spPr bwMode="auto">
          <a:xfrm>
            <a:off x="179388" y="1628775"/>
            <a:ext cx="8785225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60363" algn="ctr"/>
            <a:r>
              <a:rPr lang="ru-RU" sz="3200" b="1">
                <a:solidFill>
                  <a:srgbClr val="000000"/>
                </a:solidFill>
              </a:rPr>
              <a:t>Чем должен руководствоваться пешеход, если жест регулировщика противоречит требованию светофора?</a:t>
            </a:r>
          </a:p>
          <a:p>
            <a:pPr indent="360363">
              <a:buFontTx/>
              <a:buAutoNum type="arabicPeriod"/>
            </a:pPr>
            <a:r>
              <a:rPr lang="ru-RU" sz="4000" b="1"/>
              <a:t>Жестом регулировщика.</a:t>
            </a:r>
          </a:p>
          <a:p>
            <a:pPr indent="360363">
              <a:buFontTx/>
              <a:buAutoNum type="arabicPeriod"/>
            </a:pPr>
            <a:r>
              <a:rPr lang="ru-RU" sz="4000" b="1"/>
              <a:t>Сигналом светофора.</a:t>
            </a:r>
          </a:p>
          <a:p>
            <a:pPr indent="360363">
              <a:buFontTx/>
              <a:buAutoNum type="arabicPeriod"/>
            </a:pPr>
            <a:r>
              <a:rPr lang="ru-RU" sz="4000" b="1"/>
              <a:t>Действовать по своему усмотрению 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</a:rPr>
              <a:t>20</a:t>
            </a:r>
          </a:p>
        </p:txBody>
      </p:sp>
      <p:sp>
        <p:nvSpPr>
          <p:cNvPr id="77827" name="WordArt 9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Азбука пешехода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1628800"/>
            <a:ext cx="5256584" cy="2304256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 </a:t>
            </a:r>
            <a:endParaRPr lang="ru-RU" sz="6000" b="1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8313" y="2276475"/>
            <a:ext cx="4714875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Жестом регулировщика</a:t>
            </a:r>
          </a:p>
        </p:txBody>
      </p:sp>
      <p:pic>
        <p:nvPicPr>
          <p:cNvPr id="65545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063" y="2276475"/>
            <a:ext cx="3319462" cy="442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5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5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5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2" action="ppaction://hlinksldjump"/>
              </a:rPr>
              <a:t>30</a:t>
            </a:r>
            <a:endParaRPr lang="ru-RU" sz="3200" dirty="0">
              <a:latin typeface="Arial" charset="0"/>
            </a:endParaRPr>
          </a:p>
        </p:txBody>
      </p:sp>
      <p:sp>
        <p:nvSpPr>
          <p:cNvPr id="78851" name="WordArt 5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64087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Азбука пешехода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0" y="1700808"/>
            <a:ext cx="9144000" cy="4104456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 </a:t>
            </a:r>
            <a:endParaRPr lang="ru-RU" sz="6000" b="1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850" y="1916113"/>
            <a:ext cx="8388350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>
              <a:defRPr/>
            </a:pPr>
            <a:r>
              <a:rPr lang="ru-RU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Как должна двигаться пешая колонна по проезжей части?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3600" b="1" dirty="0">
                <a:solidFill>
                  <a:srgbClr val="2929F9"/>
                </a:solidFill>
              </a:rPr>
              <a:t> По левому краю дороги, навстречу движущемуся транспорту.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3600" b="1" dirty="0">
                <a:solidFill>
                  <a:srgbClr val="2929F9"/>
                </a:solidFill>
              </a:rPr>
              <a:t> По правому краю дороги, по направлению движения транспорта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</a:rPr>
              <a:t>30</a:t>
            </a:r>
          </a:p>
        </p:txBody>
      </p:sp>
      <p:sp>
        <p:nvSpPr>
          <p:cNvPr id="79875" name="WordArt 12"/>
          <p:cNvSpPr>
            <a:spLocks noChangeArrowheads="1" noChangeShapeType="1" noTextEdit="1"/>
          </p:cNvSpPr>
          <p:nvPr/>
        </p:nvSpPr>
        <p:spPr bwMode="auto">
          <a:xfrm>
            <a:off x="2411413" y="4762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Азбука пешехода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552" y="1700808"/>
            <a:ext cx="8280920" cy="3168352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 </a:t>
            </a:r>
            <a:endParaRPr lang="ru-RU" sz="6000" b="1" dirty="0">
              <a:solidFill>
                <a:srgbClr val="000000"/>
              </a:solidFill>
            </a:endParaRPr>
          </a:p>
        </p:txBody>
      </p:sp>
      <p:sp>
        <p:nvSpPr>
          <p:cNvPr id="79879" name="Прямоугольник 4"/>
          <p:cNvSpPr>
            <a:spLocks noChangeArrowheads="1"/>
          </p:cNvSpPr>
          <p:nvPr/>
        </p:nvSpPr>
        <p:spPr bwMode="auto">
          <a:xfrm>
            <a:off x="539750" y="2205038"/>
            <a:ext cx="831691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000000"/>
                </a:solidFill>
              </a:rPr>
              <a:t>По левому краю дороги, навстречу движущемуся транспорту.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WordArt 2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Азбука пешехода</a:t>
            </a:r>
          </a:p>
        </p:txBody>
      </p:sp>
      <p:sp>
        <p:nvSpPr>
          <p:cNvPr id="62467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3" action="ppaction://hlinksldjump"/>
              </a:rPr>
              <a:t>40</a:t>
            </a:r>
            <a:endParaRPr lang="ru-RU" sz="3200" dirty="0">
              <a:latin typeface="Arial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3528" y="1700808"/>
            <a:ext cx="8352928" cy="3384376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000" b="1" dirty="0">
              <a:solidFill>
                <a:srgbClr val="000000"/>
              </a:solidFill>
            </a:endParaRPr>
          </a:p>
        </p:txBody>
      </p:sp>
      <p:sp>
        <p:nvSpPr>
          <p:cNvPr id="80903" name="Прямоугольник 4"/>
          <p:cNvSpPr>
            <a:spLocks noChangeArrowheads="1"/>
          </p:cNvSpPr>
          <p:nvPr/>
        </p:nvSpPr>
        <p:spPr bwMode="auto">
          <a:xfrm>
            <a:off x="539750" y="1812925"/>
            <a:ext cx="8353425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ru-RU" sz="3200" b="1">
                <a:solidFill>
                  <a:srgbClr val="FF0000"/>
                </a:solidFill>
              </a:rPr>
              <a:t>Какая часть улицы предназначена для пешеходов?</a:t>
            </a:r>
          </a:p>
          <a:p>
            <a:pPr marL="342900" indent="-342900"/>
            <a:r>
              <a:rPr lang="ru-RU" sz="4000" b="1"/>
              <a:t>1. Проезжая часть (мостовая).</a:t>
            </a:r>
          </a:p>
          <a:p>
            <a:pPr marL="342900" indent="-342900"/>
            <a:r>
              <a:rPr lang="ru-RU" sz="4000" b="1"/>
              <a:t>2 Тротуар.</a:t>
            </a:r>
          </a:p>
          <a:p>
            <a:pPr marL="342900" indent="-342900"/>
            <a:r>
              <a:rPr lang="ru-RU" sz="4000" b="1"/>
              <a:t>3. Велосипедная дорожка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WordArt 2"/>
          <p:cNvSpPr>
            <a:spLocks noChangeArrowheads="1" noChangeShapeType="1" noTextEdit="1"/>
          </p:cNvSpPr>
          <p:nvPr/>
        </p:nvSpPr>
        <p:spPr bwMode="auto">
          <a:xfrm>
            <a:off x="2411413" y="260350"/>
            <a:ext cx="4752975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Перекресток загадок</a:t>
            </a:r>
          </a:p>
        </p:txBody>
      </p:sp>
      <p:sp>
        <p:nvSpPr>
          <p:cNvPr id="26627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</a:rPr>
              <a:t>20</a:t>
            </a:r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323850" y="1268413"/>
            <a:ext cx="3095625" cy="1223962"/>
          </a:xfrm>
          <a:prstGeom prst="flowChartPunchedTape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CC0099"/>
                </a:solidFill>
              </a:rPr>
              <a:t>Велосипед</a:t>
            </a:r>
          </a:p>
        </p:txBody>
      </p:sp>
      <p:pic>
        <p:nvPicPr>
          <p:cNvPr id="7" name="Рисунок 6" descr="Рисунок1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922588"/>
            <a:ext cx="4240213" cy="393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</a:rPr>
              <a:t>40</a:t>
            </a:r>
          </a:p>
        </p:txBody>
      </p:sp>
      <p:sp>
        <p:nvSpPr>
          <p:cNvPr id="81923" name="WordArt 7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Азбука пешехода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3850" y="1700808"/>
            <a:ext cx="8352606" cy="3960440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 </a:t>
            </a:r>
            <a:endParaRPr lang="ru-RU" sz="6000" b="1" dirty="0">
              <a:solidFill>
                <a:srgbClr val="000000"/>
              </a:solidFill>
            </a:endParaRPr>
          </a:p>
        </p:txBody>
      </p:sp>
      <p:sp>
        <p:nvSpPr>
          <p:cNvPr id="81927" name="Прямоугольник 4"/>
          <p:cNvSpPr>
            <a:spLocks noGrp="1" noChangeArrowheads="1"/>
          </p:cNvSpPr>
          <p:nvPr>
            <p:ph/>
          </p:nvPr>
        </p:nvSpPr>
        <p:spPr>
          <a:xfrm>
            <a:off x="539750" y="1844675"/>
            <a:ext cx="8229600" cy="3294063"/>
          </a:xfrm>
        </p:spPr>
        <p:txBody>
          <a:bodyPr>
            <a:spAutoFit/>
          </a:bodyPr>
          <a:lstStyle/>
          <a:p>
            <a:pPr marL="0" indent="0">
              <a:buFont typeface="Wingdings 2" pitchFamily="18" charset="2"/>
              <a:buNone/>
            </a:pPr>
            <a:r>
              <a:rPr lang="ru-RU" b="1" smtClean="0">
                <a:solidFill>
                  <a:srgbClr val="FF0000"/>
                </a:solidFill>
              </a:rPr>
              <a:t>Какая часть улицы предназначена для пешеходов?</a:t>
            </a:r>
          </a:p>
          <a:p>
            <a:pPr marL="0" indent="0">
              <a:buFont typeface="Wingdings 2" pitchFamily="18" charset="2"/>
              <a:buNone/>
            </a:pPr>
            <a:r>
              <a:rPr lang="ru-RU" sz="4000" b="1" smtClean="0"/>
              <a:t>1. Проезжая часть (мостовая).</a:t>
            </a:r>
          </a:p>
          <a:p>
            <a:pPr marL="0" indent="0">
              <a:buFont typeface="Wingdings 2" pitchFamily="18" charset="2"/>
              <a:buNone/>
            </a:pPr>
            <a:r>
              <a:rPr lang="ru-RU" sz="4000" b="1" u="sng" smtClean="0">
                <a:solidFill>
                  <a:srgbClr val="FF0000"/>
                </a:solidFill>
              </a:rPr>
              <a:t>2 Тротуар.</a:t>
            </a:r>
          </a:p>
          <a:p>
            <a:pPr marL="0" indent="0">
              <a:buFont typeface="Wingdings 2" pitchFamily="18" charset="2"/>
              <a:buNone/>
            </a:pPr>
            <a:r>
              <a:rPr lang="ru-RU" sz="4000" b="1" smtClean="0"/>
              <a:t>3. Велосипедная дорожка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3" action="ppaction://hlinksldjump"/>
              </a:rPr>
              <a:t>50</a:t>
            </a:r>
            <a:endParaRPr lang="ru-RU" sz="3200" dirty="0">
              <a:latin typeface="Arial" charset="0"/>
            </a:endParaRPr>
          </a:p>
        </p:txBody>
      </p:sp>
      <p:sp>
        <p:nvSpPr>
          <p:cNvPr id="82947" name="WordArt 5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64087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Азбука пешехода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2169" y="1412776"/>
            <a:ext cx="9144000" cy="4104456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 </a:t>
            </a:r>
            <a:endParaRPr lang="ru-RU" sz="6000" b="1" dirty="0">
              <a:solidFill>
                <a:srgbClr val="000000"/>
              </a:solidFill>
            </a:endParaRPr>
          </a:p>
        </p:txBody>
      </p:sp>
      <p:sp>
        <p:nvSpPr>
          <p:cNvPr id="82951" name="Прямоугольник 4"/>
          <p:cNvSpPr>
            <a:spLocks noChangeArrowheads="1"/>
          </p:cNvSpPr>
          <p:nvPr/>
        </p:nvSpPr>
        <p:spPr bwMode="auto">
          <a:xfrm>
            <a:off x="323850" y="1628775"/>
            <a:ext cx="8640763" cy="366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/>
              <a:t>Как вы определяете, успеете ли перейти дорогу перед идущим транспортом?</a:t>
            </a:r>
          </a:p>
          <a:p>
            <a:r>
              <a:rPr lang="ru-RU" sz="4000" b="1"/>
              <a:t>а) рулеткой</a:t>
            </a:r>
            <a:br>
              <a:rPr lang="ru-RU" sz="4000" b="1"/>
            </a:br>
            <a:r>
              <a:rPr lang="ru-RU" sz="4000" b="1"/>
              <a:t>б) правилом «трёх столбов»</a:t>
            </a:r>
            <a:br>
              <a:rPr lang="ru-RU" sz="4000" b="1"/>
            </a:br>
            <a:r>
              <a:rPr lang="ru-RU" sz="4000" b="1"/>
              <a:t>в) спросите водителя</a:t>
            </a:r>
            <a:br>
              <a:rPr lang="ru-RU" sz="4000" b="1"/>
            </a:br>
            <a:r>
              <a:rPr lang="ru-RU" sz="4000" b="1"/>
              <a:t>г) на авось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</a:rPr>
              <a:t>50</a:t>
            </a:r>
          </a:p>
        </p:txBody>
      </p:sp>
      <p:sp>
        <p:nvSpPr>
          <p:cNvPr id="83971" name="WordArt 12"/>
          <p:cNvSpPr>
            <a:spLocks noChangeArrowheads="1" noChangeShapeType="1" noTextEdit="1"/>
          </p:cNvSpPr>
          <p:nvPr/>
        </p:nvSpPr>
        <p:spPr bwMode="auto">
          <a:xfrm>
            <a:off x="2411413" y="4762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Азбука пешехода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1700807"/>
            <a:ext cx="8856984" cy="4608513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 </a:t>
            </a:r>
            <a:endParaRPr lang="ru-RU" sz="6000" b="1" dirty="0">
              <a:solidFill>
                <a:srgbClr val="000000"/>
              </a:solidFill>
            </a:endParaRPr>
          </a:p>
        </p:txBody>
      </p:sp>
      <p:sp>
        <p:nvSpPr>
          <p:cNvPr id="83975" name="Прямоугольник 6"/>
          <p:cNvSpPr>
            <a:spLocks noChangeArrowheads="1"/>
          </p:cNvSpPr>
          <p:nvPr/>
        </p:nvSpPr>
        <p:spPr bwMode="auto">
          <a:xfrm>
            <a:off x="323850" y="1844675"/>
            <a:ext cx="8569325" cy="366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/>
              <a:t>Как вы определяете, успеете ли перейти дорогу перед идущим транспортом?</a:t>
            </a:r>
          </a:p>
          <a:p>
            <a:r>
              <a:rPr lang="ru-RU" sz="4000" b="1"/>
              <a:t>а) рулеткой</a:t>
            </a:r>
            <a:br>
              <a:rPr lang="ru-RU" sz="4000" b="1"/>
            </a:br>
            <a:r>
              <a:rPr lang="ru-RU" sz="4000" b="1" u="sng">
                <a:solidFill>
                  <a:srgbClr val="FF0000"/>
                </a:solidFill>
              </a:rPr>
              <a:t>б) правилом «трёх столбов»</a:t>
            </a:r>
            <a:br>
              <a:rPr lang="ru-RU" sz="4000" b="1" u="sng">
                <a:solidFill>
                  <a:srgbClr val="FF0000"/>
                </a:solidFill>
              </a:rPr>
            </a:br>
            <a:r>
              <a:rPr lang="ru-RU" sz="4000" b="1"/>
              <a:t>в) спросите водителя</a:t>
            </a:r>
            <a:br>
              <a:rPr lang="ru-RU" sz="4000" b="1"/>
            </a:br>
            <a:r>
              <a:rPr lang="ru-RU" sz="4000" b="1"/>
              <a:t>г) на авось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5" descr="&amp;Mcy;&amp;Bcy;&amp;Dcy;&amp;Ocy;&amp;Ucy; &quot;&amp;Dcy;&amp;iecy;&amp;tcy;&amp;scy;&amp;kcy;&amp;icy;&amp;jcy; &amp;scy;&amp;acy;&amp;dcy; 2 &amp;kcy;&amp;ocy;&amp;mcy;&amp;pcy;&amp;iecy;&amp;ncy;&amp;scy;&amp;icy;&amp;rcy;&amp;ucy;&amp;yucy;&amp;shchcy;&amp;iecy;&amp;gcy;&amp;ocy; &amp;vcy;&amp;icy;&amp;dcy;&amp;acy;&quot; - &amp;Scy;&amp;tcy;&amp;acy;&amp;tcy;&amp;softcy;&amp;icy; - &amp;Ucy;&amp;pcy;&amp;rcy;&amp;acy;&amp;vcy;&amp;lcy;&amp;iecy;&amp;ncy;&amp;icy;&amp;iecy; &amp;ocy;&amp;bcy;&amp;rcy;&amp;acy;&amp;zcy;&amp;ocy;&amp;vcy;&amp;acy;&amp;ncy;&amp;i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188913"/>
            <a:ext cx="7505700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Объект 2"/>
          <p:cNvSpPr>
            <a:spLocks noGrp="1"/>
          </p:cNvSpPr>
          <p:nvPr>
            <p:ph idx="1"/>
          </p:nvPr>
        </p:nvSpPr>
        <p:spPr>
          <a:xfrm>
            <a:off x="0" y="549275"/>
            <a:ext cx="9144000" cy="4525963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Источники информации: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Franklin Gothic Medium" pitchFamily="34" charset="0"/>
              <a:buAutoNum type="arabicPeriod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Панчишко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Наталья Николаевна, учитель МАОУ СОШ №13 г. Темрюка</a:t>
            </a:r>
          </a:p>
          <a:p>
            <a:pPr>
              <a:buFont typeface="Franklin Gothic Medium" pitchFamily="34" charset="0"/>
              <a:buAutoNum type="arabicPeriod"/>
            </a:pPr>
            <a:r>
              <a:rPr lang="ru-RU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</a:t>
            </a:r>
            <a:r>
              <a:rPr lang="ru-RU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://viki.rdf.ru/item/3545/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Franklin Gothic Medium" pitchFamily="34" charset="0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Газета «Педагогическое творчество» №4, 2009 г.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Franklin Gothic Medium" pitchFamily="34" charset="0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Газета «Школьные игры и конкурсы» №8, 2010 г.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Franklin Gothic Medium" pitchFamily="34" charset="0"/>
              <a:buAutoNum type="arabicPeriod"/>
            </a:pPr>
            <a:r>
              <a:rPr lang="ru-RU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http://iplayer.fm/q/%D1%81%D0%B2%D0%BE%D1%8F+%D0%B8%D0%B3%D1%80%D0%B0+%D0%B7%D0%B0%D1%81%D1%82%D0%B0%D0%B2%D0%BA%D0%B0/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музыкальный фон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</p:txBody>
      </p:sp>
    </p:spTree>
  </p:cSld>
  <p:clrMapOvr>
    <a:masterClrMapping/>
  </p:clrMapOvr>
  <p:transition spd="slow" advClick="0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WordArt 2"/>
          <p:cNvSpPr>
            <a:spLocks noChangeArrowheads="1" noChangeShapeType="1" noTextEdit="1"/>
          </p:cNvSpPr>
          <p:nvPr/>
        </p:nvSpPr>
        <p:spPr bwMode="auto">
          <a:xfrm>
            <a:off x="2411413" y="260350"/>
            <a:ext cx="4824412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Перекресток загадок</a:t>
            </a:r>
          </a:p>
        </p:txBody>
      </p:sp>
      <p:sp>
        <p:nvSpPr>
          <p:cNvPr id="27651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2" action="ppaction://hlinksldjump"/>
              </a:rPr>
              <a:t>30</a:t>
            </a:r>
            <a:endParaRPr lang="ru-RU" sz="3200" dirty="0">
              <a:latin typeface="Arial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55576" y="1844824"/>
            <a:ext cx="6336704" cy="2664296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000000"/>
                </a:solidFill>
              </a:rPr>
              <a:t>Мы машины нужные, </a:t>
            </a:r>
          </a:p>
          <a:p>
            <a:pPr algn="ctr">
              <a:defRPr/>
            </a:pPr>
            <a:r>
              <a:rPr lang="ru-RU" sz="3600" b="1" dirty="0">
                <a:solidFill>
                  <a:srgbClr val="000000"/>
                </a:solidFill>
              </a:rPr>
              <a:t>На помощь нас зови.</a:t>
            </a:r>
          </a:p>
          <a:p>
            <a:pPr algn="ctr">
              <a:defRPr/>
            </a:pPr>
            <a:r>
              <a:rPr lang="ru-RU" sz="3600" b="1" dirty="0">
                <a:solidFill>
                  <a:srgbClr val="000000"/>
                </a:solidFill>
              </a:rPr>
              <a:t>У нас на дверце боковой</a:t>
            </a:r>
          </a:p>
          <a:p>
            <a:pPr algn="ctr">
              <a:defRPr/>
            </a:pPr>
            <a:r>
              <a:rPr lang="ru-RU" sz="3600" b="1" dirty="0">
                <a:solidFill>
                  <a:srgbClr val="000000"/>
                </a:solidFill>
              </a:rPr>
              <a:t>Написано - </a:t>
            </a:r>
            <a:r>
              <a:rPr lang="ru-RU" sz="3600" b="1" dirty="0">
                <a:solidFill>
                  <a:srgbClr val="FF0000"/>
                </a:solidFill>
              </a:rPr>
              <a:t>03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WordArt 2"/>
          <p:cNvSpPr>
            <a:spLocks noChangeArrowheads="1" noChangeShapeType="1" noTextEdit="1"/>
          </p:cNvSpPr>
          <p:nvPr/>
        </p:nvSpPr>
        <p:spPr bwMode="auto">
          <a:xfrm>
            <a:off x="2339975" y="260350"/>
            <a:ext cx="4824413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Перекресток загадок</a:t>
            </a:r>
          </a:p>
        </p:txBody>
      </p:sp>
      <p:sp>
        <p:nvSpPr>
          <p:cNvPr id="28675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</a:rPr>
              <a:t>30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1772816"/>
            <a:ext cx="4176464" cy="1584176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Скорая помощь</a:t>
            </a:r>
          </a:p>
        </p:txBody>
      </p:sp>
      <p:pic>
        <p:nvPicPr>
          <p:cNvPr id="28679" name="Рисунок 8" descr="Рисунок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1238" y="1557338"/>
            <a:ext cx="4322762" cy="344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Рисунок 9" descr="Рисунок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3644900"/>
            <a:ext cx="3221038" cy="230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WordArt 2"/>
          <p:cNvSpPr>
            <a:spLocks noChangeArrowheads="1" noChangeShapeType="1" noTextEdit="1"/>
          </p:cNvSpPr>
          <p:nvPr/>
        </p:nvSpPr>
        <p:spPr bwMode="auto">
          <a:xfrm>
            <a:off x="2411413" y="260350"/>
            <a:ext cx="4824412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Перекресток загадок</a:t>
            </a:r>
          </a:p>
        </p:txBody>
      </p:sp>
      <p:sp>
        <p:nvSpPr>
          <p:cNvPr id="29699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  <a:hlinkClick r:id="rId3" action="ppaction://hlinksldjump"/>
              </a:rPr>
              <a:t>40</a:t>
            </a:r>
            <a:endParaRPr lang="ru-RU" sz="3200" dirty="0">
              <a:latin typeface="Arial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55576" y="1844824"/>
            <a:ext cx="6336704" cy="2664296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000000"/>
                </a:solidFill>
              </a:rPr>
              <a:t>Доска для шахмат на боку,</a:t>
            </a:r>
          </a:p>
          <a:p>
            <a:pPr algn="ctr">
              <a:defRPr/>
            </a:pPr>
            <a:r>
              <a:rPr lang="ru-RU" sz="3600" b="1" dirty="0">
                <a:solidFill>
                  <a:srgbClr val="000000"/>
                </a:solidFill>
              </a:rPr>
              <a:t>Что за машина – не пойму?</a:t>
            </a:r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1106</TotalTime>
  <Words>991</Words>
  <Application>Microsoft Office PowerPoint</Application>
  <PresentationFormat>Экран (4:3)</PresentationFormat>
  <Paragraphs>313</Paragraphs>
  <Slides>64</Slides>
  <Notes>2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64</vt:i4>
      </vt:variant>
    </vt:vector>
  </HeadingPairs>
  <TitlesOfParts>
    <vt:vector size="75" baseType="lpstr">
      <vt:lpstr>Times New Roman</vt:lpstr>
      <vt:lpstr>Arial</vt:lpstr>
      <vt:lpstr>Franklin Gothic Medium</vt:lpstr>
      <vt:lpstr>Franklin Gothic Book</vt:lpstr>
      <vt:lpstr>Wingdings 2</vt:lpstr>
      <vt:lpstr>Calibri</vt:lpstr>
      <vt:lpstr>Verdana</vt:lpstr>
      <vt:lpstr>Wingdings</vt:lpstr>
      <vt:lpstr>Arial Unicode MS</vt:lpstr>
      <vt:lpstr>Трек</vt:lpstr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</vt:vector>
  </TitlesOfParts>
  <Company>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Наталья</cp:lastModifiedBy>
  <cp:revision>99</cp:revision>
  <dcterms:created xsi:type="dcterms:W3CDTF">2007-09-18T00:56:39Z</dcterms:created>
  <dcterms:modified xsi:type="dcterms:W3CDTF">2020-06-17T17:58:08Z</dcterms:modified>
</cp:coreProperties>
</file>