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906" r:id="rId2"/>
  </p:sldMasterIdLst>
  <p:notesMasterIdLst>
    <p:notesMasterId r:id="rId67"/>
  </p:notesMasterIdLst>
  <p:sldIdLst>
    <p:sldId id="297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98" r:id="rId11"/>
    <p:sldId id="299" r:id="rId12"/>
    <p:sldId id="300" r:id="rId13"/>
    <p:sldId id="301" r:id="rId14"/>
    <p:sldId id="265" r:id="rId15"/>
    <p:sldId id="302" r:id="rId16"/>
    <p:sldId id="267" r:id="rId17"/>
    <p:sldId id="268" r:id="rId18"/>
    <p:sldId id="269" r:id="rId19"/>
    <p:sldId id="270" r:id="rId20"/>
    <p:sldId id="303" r:id="rId21"/>
    <p:sldId id="304" r:id="rId22"/>
    <p:sldId id="305" r:id="rId23"/>
    <p:sldId id="306" r:id="rId24"/>
    <p:sldId id="271" r:id="rId25"/>
    <p:sldId id="272" r:id="rId26"/>
    <p:sldId id="275" r:id="rId27"/>
    <p:sldId id="276" r:id="rId28"/>
    <p:sldId id="277" r:id="rId29"/>
    <p:sldId id="278" r:id="rId30"/>
    <p:sldId id="307" r:id="rId31"/>
    <p:sldId id="308" r:id="rId32"/>
    <p:sldId id="309" r:id="rId33"/>
    <p:sldId id="310" r:id="rId34"/>
    <p:sldId id="279" r:id="rId35"/>
    <p:sldId id="280" r:id="rId36"/>
    <p:sldId id="281" r:id="rId37"/>
    <p:sldId id="282" r:id="rId38"/>
    <p:sldId id="283" r:id="rId39"/>
    <p:sldId id="284" r:id="rId40"/>
    <p:sldId id="319" r:id="rId41"/>
    <p:sldId id="320" r:id="rId42"/>
    <p:sldId id="321" r:id="rId43"/>
    <p:sldId id="322" r:id="rId44"/>
    <p:sldId id="285" r:id="rId45"/>
    <p:sldId id="286" r:id="rId46"/>
    <p:sldId id="288" r:id="rId47"/>
    <p:sldId id="289" r:id="rId48"/>
    <p:sldId id="290" r:id="rId49"/>
    <p:sldId id="295" r:id="rId50"/>
    <p:sldId id="315" r:id="rId51"/>
    <p:sldId id="316" r:id="rId52"/>
    <p:sldId id="317" r:id="rId53"/>
    <p:sldId id="318" r:id="rId54"/>
    <p:sldId id="291" r:id="rId55"/>
    <p:sldId id="292" r:id="rId56"/>
    <p:sldId id="273" r:id="rId57"/>
    <p:sldId id="274" r:id="rId58"/>
    <p:sldId id="293" r:id="rId59"/>
    <p:sldId id="294" r:id="rId60"/>
    <p:sldId id="311" r:id="rId61"/>
    <p:sldId id="312" r:id="rId62"/>
    <p:sldId id="313" r:id="rId63"/>
    <p:sldId id="314" r:id="rId64"/>
    <p:sldId id="259" r:id="rId65"/>
    <p:sldId id="323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  <a:srgbClr val="FF0000"/>
    <a:srgbClr val="2929F9"/>
    <a:srgbClr val="E383B5"/>
    <a:srgbClr val="F38B8D"/>
    <a:srgbClr val="00FF00"/>
    <a:srgbClr val="FFD0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2718" autoAdjust="0"/>
  </p:normalViewPr>
  <p:slideViewPr>
    <p:cSldViewPr>
      <p:cViewPr>
        <p:scale>
          <a:sx n="64" d="100"/>
          <a:sy n="64" d="100"/>
        </p:scale>
        <p:origin x="-157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B9FE78-203A-4E33-98E9-9B0EB7426967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7B01CF-B0A0-4079-A706-A7E6B28C6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234072-E959-4390-BEC8-E3B01DCF7402}" type="slidenum">
              <a:rPr lang="ru-RU" smtClean="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6CBBF5-DE85-434A-84C4-06AF981BE38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2C44E-85D7-4F0D-9F75-EABE60572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435B-7509-49ED-BB8F-69E3E683F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BCF94-98A1-4BF7-A049-A363A13A6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F0069-3D77-48FC-BE33-733AB1FAA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6EBE656-5E2D-4575-B33E-8F4138E373EB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Орлюк В.А.МБОУ Петровская СОШ Гурьевского района</a:t>
            </a: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5BEC2F17-2C90-4026-B613-3B8F3D3FE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114A7DE-FCB3-4186-8D8F-AD4FB1DCE19A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Орлюк В.А.МБОУ Петровская СОШ Гурьевского района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ACAC663-F4D6-4D14-8DE3-8BA817538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6EFB9F5-315F-40EF-BFAB-DCA3AB5C0DEB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Орлюк В.А.МБОУ Петровская СОШ Гурьевского района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EE7ADF2F-F99C-4D0E-872F-DC9113AE1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A391339-7F10-4E3E-8095-5A9F025A8AFF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Орлюк В.А.МБОУ Петровская СОШ Гурьевского района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D0927BA-7203-4337-B0DC-A1DD7B14D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D04B2C7-F9BA-4380-B262-61F8FB9F3F0B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Орлюк В.А.МБОУ Петровская СОШ Гурьевского района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16D0BC5-7508-4720-9B57-5B52BD643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5CAA4D1-5F40-4D37-A1FC-1A50EFF499F4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Орлюк В.А.МБОУ Петровская СОШ Гурьевского района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795EEA9-C89D-44CE-AD66-D3B199C1E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16BB9E9-BFDA-4A99-ACC5-DBA2D3EC9766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492500" y="6092825"/>
            <a:ext cx="22860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Орлюк В.А.МБОУ Петровская СОШ Гурьевского района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031881B1-AC0D-4195-A6E6-78EB931B9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F8655-342F-4DBA-801E-068E9CE53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105C1B3-CC01-4A1B-BD11-E3AC94C5C923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Орлюк В.А.МБОУ Петровская СОШ Гурьевского района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ED1D3AA-9EBC-4A62-BAF3-02678F1F5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D65F930-E64C-4415-9164-93AAE6133BC5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Орлюк В.А.МБОУ Петровская СОШ Гурьевского района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964866F1-5495-4291-8B3E-FF7DBB064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EA8BA78-BF89-4716-8147-6C2C6D79F5A8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Орлюк В.А.МБОУ Петровская СОШ Гурьевского района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CA921B3-5F93-4ECF-910F-8899B7F29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036F768-7B41-4242-8461-552010803705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Орлюк В.А.МБОУ Петровская СОШ Гурьевского района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F184588-6C04-409C-A78D-0F7E195CD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DF1E720-2501-4212-8B8B-8AF04ED3A939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Орлюк В.А.МБОУ Петровская СОШ Гурьевского района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E0CE406-F6C5-4DCD-96DB-62FD5179C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BA33-8B45-4894-9054-64FA48153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BCA5-159A-46E2-8107-3FA4BABFE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51D9F-DCEF-43A2-A2A2-EF75CB138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2462A-15BE-4606-B7E8-17FC09B67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3AA2-73D0-4A0E-AB6D-0FB015657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9E2AA-DCA5-4204-B224-AB91A1A4E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91A2-EE65-4D52-B92C-C0508F5EB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5AC6452-5316-43F5-9603-E4D8E7D44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89" r:id="rId4"/>
    <p:sldLayoutId id="2147484198" r:id="rId5"/>
    <p:sldLayoutId id="2147484190" r:id="rId6"/>
    <p:sldLayoutId id="2147484191" r:id="rId7"/>
    <p:sldLayoutId id="2147484199" r:id="rId8"/>
    <p:sldLayoutId id="2147484192" r:id="rId9"/>
    <p:sldLayoutId id="2147484193" r:id="rId10"/>
    <p:sldLayoutId id="2147484194" r:id="rId11"/>
    <p:sldLayoutId id="2147484200" r:id="rId12"/>
  </p:sldLayoutIdLst>
  <p:transition spd="slow" advClick="0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754C91-E88E-4F2E-8F50-6C13F12445A1}" type="datetime1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3132138" y="609282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A7A3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Орлюк В.А.МБОУ Петровская СОШ Гурьевского района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rgbClr val="E3DED1">
                    <a:shade val="50000"/>
                  </a:srgb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11BA55F3-EF0C-4DE6-A711-EA495C2D6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</p:sldLayoutIdLst>
  <p:transition spd="slow" advClick="0">
    <p:pull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1\Desktop\&#1053;&#1054;&#1042;&#1054;&#1045;\&#1057;&#1042;&#1054;&#1071;%20&#1048;&#1043;&#1056;&#1040;\&#1057;&#1074;&#1086;&#1103;%20&#1080;&#1075;&#1088;&#1072;%20&#1087;&#1086;%20&#1055;&#1044;&#1044;\Aleksandr_Ivanov_-_Zastavka_Svoej_igry_dekabr_2001_-_aprel_2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37.xml"/><Relationship Id="rId18" Type="http://schemas.openxmlformats.org/officeDocument/2006/relationships/slide" Target="slide47.xml"/><Relationship Id="rId26" Type="http://schemas.openxmlformats.org/officeDocument/2006/relationships/slide" Target="slide29.xml"/><Relationship Id="rId3" Type="http://schemas.openxmlformats.org/officeDocument/2006/relationships/slide" Target="slide5.xml"/><Relationship Id="rId21" Type="http://schemas.openxmlformats.org/officeDocument/2006/relationships/slide" Target="slide57.xml"/><Relationship Id="rId7" Type="http://schemas.openxmlformats.org/officeDocument/2006/relationships/slide" Target="slide17.xml"/><Relationship Id="rId12" Type="http://schemas.openxmlformats.org/officeDocument/2006/relationships/slide" Target="slide35.xml"/><Relationship Id="rId17" Type="http://schemas.openxmlformats.org/officeDocument/2006/relationships/slide" Target="slide46.xml"/><Relationship Id="rId25" Type="http://schemas.openxmlformats.org/officeDocument/2006/relationships/slide" Target="slide21.xml"/><Relationship Id="rId33" Type="http://schemas.openxmlformats.org/officeDocument/2006/relationships/slide" Target="slide61.xml"/><Relationship Id="rId2" Type="http://schemas.openxmlformats.org/officeDocument/2006/relationships/slide" Target="slide3.xml"/><Relationship Id="rId16" Type="http://schemas.openxmlformats.org/officeDocument/2006/relationships/slide" Target="slide45.xml"/><Relationship Id="rId20" Type="http://schemas.openxmlformats.org/officeDocument/2006/relationships/slide" Target="slide55.xml"/><Relationship Id="rId29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33.xml"/><Relationship Id="rId24" Type="http://schemas.openxmlformats.org/officeDocument/2006/relationships/slide" Target="slide19.xml"/><Relationship Id="rId32" Type="http://schemas.openxmlformats.org/officeDocument/2006/relationships/slide" Target="slide59.xml"/><Relationship Id="rId5" Type="http://schemas.openxmlformats.org/officeDocument/2006/relationships/slide" Target="slide13.xml"/><Relationship Id="rId15" Type="http://schemas.openxmlformats.org/officeDocument/2006/relationships/slide" Target="slide28.xml"/><Relationship Id="rId23" Type="http://schemas.openxmlformats.org/officeDocument/2006/relationships/slide" Target="slide11.xml"/><Relationship Id="rId28" Type="http://schemas.openxmlformats.org/officeDocument/2006/relationships/slide" Target="slide39.xml"/><Relationship Id="rId10" Type="http://schemas.openxmlformats.org/officeDocument/2006/relationships/slide" Target="slide27.xml"/><Relationship Id="rId19" Type="http://schemas.openxmlformats.org/officeDocument/2006/relationships/slide" Target="slide53.xml"/><Relationship Id="rId31" Type="http://schemas.openxmlformats.org/officeDocument/2006/relationships/slide" Target="slide51.xml"/><Relationship Id="rId4" Type="http://schemas.openxmlformats.org/officeDocument/2006/relationships/slide" Target="slide7.xml"/><Relationship Id="rId9" Type="http://schemas.openxmlformats.org/officeDocument/2006/relationships/slide" Target="slide25.xml"/><Relationship Id="rId14" Type="http://schemas.openxmlformats.org/officeDocument/2006/relationships/slide" Target="slide43.xml"/><Relationship Id="rId22" Type="http://schemas.openxmlformats.org/officeDocument/2006/relationships/slide" Target="slide9.xml"/><Relationship Id="rId27" Type="http://schemas.openxmlformats.org/officeDocument/2006/relationships/slide" Target="slide31.xml"/><Relationship Id="rId30" Type="http://schemas.openxmlformats.org/officeDocument/2006/relationships/slide" Target="slide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iplayer.fm/q/%D1%81%D0%B2%D0%BE%D1%8F+%D0%B8%D0%B3%D1%80%D0%B0+%D0%B7%D0%B0%D1%81%D1%82%D0%B0%D0%B2%D0%BA%D0%B0/" TargetMode="External"/><Relationship Id="rId2" Type="http://schemas.openxmlformats.org/officeDocument/2006/relationships/hyperlink" Target="http://viki.rdf.ru/item/3545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8785225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27088" y="4927600"/>
            <a:ext cx="76327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ДОРОЖНАЯ  АЗБУКА</a:t>
            </a:r>
          </a:p>
          <a:p>
            <a:pPr>
              <a:defRPr/>
            </a:pP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leksandr_Ivanov_-_Zastavka_Svoej_igry_dekabr_2001_-_aprel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61388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30723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40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772816"/>
            <a:ext cx="3960440" cy="1470893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Такси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243263"/>
            <a:ext cx="5926138" cy="337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31747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3" action="ppaction://hlinksldjump"/>
              </a:rPr>
              <a:t>50</a:t>
            </a:r>
            <a:endParaRPr lang="ru-RU" sz="3200" dirty="0"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060848"/>
            <a:ext cx="8136904" cy="2952328"/>
          </a:xfrm>
          <a:prstGeom prst="roundRect">
            <a:avLst/>
          </a:prstGeom>
          <a:gradFill flip="none" rotWithShape="1">
            <a:gsLst>
              <a:gs pos="0">
                <a:srgbClr val="E383B5">
                  <a:tint val="66000"/>
                  <a:satMod val="160000"/>
                </a:srgbClr>
              </a:gs>
              <a:gs pos="50000">
                <a:srgbClr val="E383B5">
                  <a:tint val="44500"/>
                  <a:satMod val="160000"/>
                </a:srgbClr>
              </a:gs>
              <a:gs pos="100000">
                <a:srgbClr val="E383B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Удивительный вагон!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Посудите сами: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Рельсы в воздухе, а он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Держит их руками.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2411413" y="260350"/>
            <a:ext cx="47529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32771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50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23850" y="1268413"/>
            <a:ext cx="3095625" cy="1223962"/>
          </a:xfrm>
          <a:prstGeom prst="flowChartPunchedTape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C0099"/>
                </a:solidFill>
              </a:rPr>
              <a:t>Троллейбус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492375"/>
            <a:ext cx="5715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Велосипед</a:t>
            </a:r>
          </a:p>
        </p:txBody>
      </p:sp>
      <p:sp>
        <p:nvSpPr>
          <p:cNvPr id="33795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3" action="ppaction://hlinksldjump"/>
              </a:rPr>
              <a:t>10</a:t>
            </a:r>
            <a:endParaRPr lang="ru-RU" sz="3200" dirty="0"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348880"/>
            <a:ext cx="6984776" cy="266429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С какого возраста можно выезжать на велосипеде на проезжую часть?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10</a:t>
            </a:r>
          </a:p>
        </p:txBody>
      </p:sp>
      <p:sp>
        <p:nvSpPr>
          <p:cNvPr id="34819" name="WordArt 6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Велосипед</a:t>
            </a:r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1887538" y="2441575"/>
            <a:ext cx="1963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2204864"/>
            <a:ext cx="3024336" cy="122413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1844675" y="2462213"/>
            <a:ext cx="2808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/>
              <a:t> С 14 лет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Велосипед</a:t>
            </a:r>
          </a:p>
        </p:txBody>
      </p:sp>
      <p:sp>
        <p:nvSpPr>
          <p:cNvPr id="35843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" action="ppaction://hlinksldjump"/>
              </a:rPr>
              <a:t>20</a:t>
            </a:r>
            <a:endParaRPr lang="ru-RU" sz="3200" dirty="0"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550" y="1844675"/>
            <a:ext cx="7345363" cy="2879725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2929F9"/>
                </a:solidFill>
              </a:rPr>
              <a:t>Что надо проверить у велосипеда в первую очередь перед поездкой?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20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1772816"/>
            <a:ext cx="3456384" cy="1368152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000000"/>
                </a:solidFill>
              </a:rPr>
              <a:t>Тормоза</a:t>
            </a:r>
          </a:p>
        </p:txBody>
      </p:sp>
      <p:sp>
        <p:nvSpPr>
          <p:cNvPr id="36870" name="WordArt 4"/>
          <p:cNvSpPr>
            <a:spLocks noChangeArrowheads="1" noChangeShapeType="1" noTextEdit="1"/>
          </p:cNvSpPr>
          <p:nvPr/>
        </p:nvSpPr>
        <p:spPr bwMode="auto">
          <a:xfrm>
            <a:off x="2700338" y="404813"/>
            <a:ext cx="482441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Велосипед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Велосипед</a:t>
            </a:r>
          </a:p>
        </p:txBody>
      </p:sp>
      <p:sp>
        <p:nvSpPr>
          <p:cNvPr id="37891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" action="ppaction://hlinksldjump"/>
              </a:rPr>
              <a:t>30</a:t>
            </a:r>
            <a:endParaRPr lang="ru-RU" sz="3200" dirty="0"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2060848"/>
            <a:ext cx="6840760" cy="2808312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Можно ли  в темное время суток на велосипеде ехать без включенного фонаря?</a:t>
            </a:r>
            <a:endParaRPr lang="ru-RU" sz="3600" dirty="0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30</a:t>
            </a:r>
          </a:p>
        </p:txBody>
      </p:sp>
      <p:sp>
        <p:nvSpPr>
          <p:cNvPr id="38915" name="WordArt 4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Велосипед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628800"/>
            <a:ext cx="7920880" cy="3312368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Нельзя ездить в темное время суток без фонаря, даже на велосипеде!</a:t>
            </a:r>
            <a:endParaRPr lang="ru-RU" sz="3600" dirty="0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Велосипед</a:t>
            </a:r>
          </a:p>
        </p:txBody>
      </p:sp>
      <p:sp>
        <p:nvSpPr>
          <p:cNvPr id="39939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3" action="ppaction://hlinksldjump"/>
              </a:rPr>
              <a:t>40</a:t>
            </a:r>
            <a:endParaRPr lang="ru-RU" sz="3200" dirty="0"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950" y="1268413"/>
            <a:ext cx="8785225" cy="5329237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2929F9"/>
                </a:solidFill>
              </a:rPr>
              <a:t>Что из перечисленного разрешается при езде на велосипеде?</a:t>
            </a:r>
          </a:p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</a:rPr>
              <a:t>1.Ездить, не держась за руль одной рукой.</a:t>
            </a:r>
          </a:p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</a:rPr>
              <a:t>2. Буксировать один велосипед другим.</a:t>
            </a:r>
          </a:p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</a:rPr>
              <a:t>3. Перевозить ребёнка (до 7 лет) на дополнительном сидении.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177800" y="620713"/>
            <a:ext cx="2809875" cy="28797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9" name="AutoShape 5"/>
          <p:cNvSpPr>
            <a:spLocks noChangeArrowheads="1"/>
          </p:cNvSpPr>
          <p:nvPr/>
        </p:nvSpPr>
        <p:spPr bwMode="auto">
          <a:xfrm>
            <a:off x="3057525" y="620713"/>
            <a:ext cx="2809875" cy="2879725"/>
          </a:xfrm>
          <a:prstGeom prst="roundRect">
            <a:avLst>
              <a:gd name="adj" fmla="val 16667"/>
            </a:avLst>
          </a:prstGeom>
          <a:gradFill>
            <a:gsLst>
              <a:gs pos="34000">
                <a:srgbClr val="00B0F0"/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5938838" y="620713"/>
            <a:ext cx="2809875" cy="2879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59595"/>
              </a:gs>
              <a:gs pos="50000">
                <a:srgbClr val="D6D6D6"/>
              </a:gs>
              <a:gs pos="100000">
                <a:srgbClr val="FFFFFF"/>
              </a:gs>
            </a:gsLst>
            <a:lin ang="81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179388" y="3644900"/>
            <a:ext cx="2809875" cy="28797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3059113" y="3644900"/>
            <a:ext cx="2809875" cy="2879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5940425" y="3644900"/>
            <a:ext cx="2809875" cy="28797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E383B5">
                  <a:tint val="66000"/>
                  <a:satMod val="160000"/>
                </a:srgbClr>
              </a:gs>
              <a:gs pos="50000">
                <a:srgbClr val="E383B5">
                  <a:tint val="44500"/>
                  <a:satMod val="160000"/>
                </a:srgbClr>
              </a:gs>
              <a:gs pos="100000">
                <a:srgbClr val="E383B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40" name="WordArt 10"/>
          <p:cNvSpPr>
            <a:spLocks noChangeArrowheads="1" noChangeShapeType="1" noTextEdit="1"/>
          </p:cNvSpPr>
          <p:nvPr/>
        </p:nvSpPr>
        <p:spPr bwMode="auto">
          <a:xfrm>
            <a:off x="611188" y="692150"/>
            <a:ext cx="1944687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9225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1268413"/>
            <a:ext cx="719138" cy="647700"/>
          </a:xfrm>
          <a:prstGeom prst="rect">
            <a:avLst/>
          </a:prstGeom>
          <a:gradFill flip="none" rotWithShape="1">
            <a:gsLst>
              <a:gs pos="15000">
                <a:srgbClr val="F38B8D">
                  <a:alpha val="8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" action="ppaction://hlinksldjump"/>
              </a:rPr>
              <a:t>1</a:t>
            </a:r>
            <a:r>
              <a:rPr lang="en-US" sz="3200" dirty="0">
                <a:latin typeface="Arial" charset="0"/>
                <a:hlinkClick r:id="rId2" action="ppaction://hlinksldjump"/>
              </a:rPr>
              <a:t>0</a:t>
            </a:r>
            <a:endParaRPr lang="ru-RU" sz="3200" dirty="0">
              <a:latin typeface="Arial" charset="0"/>
            </a:endParaRPr>
          </a:p>
        </p:txBody>
      </p:sp>
      <p:sp>
        <p:nvSpPr>
          <p:cNvPr id="9226" name="Rectangl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16013" y="1916113"/>
            <a:ext cx="719137" cy="647700"/>
          </a:xfrm>
          <a:prstGeom prst="rect">
            <a:avLst/>
          </a:prstGeom>
          <a:gradFill flip="none" rotWithShape="1">
            <a:gsLst>
              <a:gs pos="15000">
                <a:srgbClr val="F38B8D">
                  <a:alpha val="8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3" action="ppaction://hlinksldjump"/>
              </a:rPr>
              <a:t>20</a:t>
            </a:r>
            <a:endParaRPr lang="ru-RU" sz="3200" dirty="0">
              <a:latin typeface="Arial" charset="0"/>
            </a:endParaRPr>
          </a:p>
        </p:txBody>
      </p:sp>
      <p:sp>
        <p:nvSpPr>
          <p:cNvPr id="9227" name="Rectangl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79613" y="2636838"/>
            <a:ext cx="719137" cy="647700"/>
          </a:xfrm>
          <a:prstGeom prst="rect">
            <a:avLst/>
          </a:prstGeom>
          <a:gradFill flip="none" rotWithShape="1">
            <a:gsLst>
              <a:gs pos="15000">
                <a:srgbClr val="F38B8D">
                  <a:alpha val="8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4" action="ppaction://hlinksldjump"/>
              </a:rPr>
              <a:t>30</a:t>
            </a:r>
            <a:endParaRPr lang="ru-RU" sz="3200" dirty="0">
              <a:latin typeface="Arial" charset="0"/>
            </a:endParaRPr>
          </a:p>
        </p:txBody>
      </p:sp>
      <p:sp>
        <p:nvSpPr>
          <p:cNvPr id="22550" name="WordArt 19"/>
          <p:cNvSpPr>
            <a:spLocks noChangeArrowheads="1" noChangeShapeType="1" noTextEdit="1"/>
          </p:cNvSpPr>
          <p:nvPr/>
        </p:nvSpPr>
        <p:spPr bwMode="auto">
          <a:xfrm>
            <a:off x="3419475" y="692150"/>
            <a:ext cx="2160588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Знаки велосипеда</a:t>
            </a:r>
          </a:p>
        </p:txBody>
      </p:sp>
      <p:sp>
        <p:nvSpPr>
          <p:cNvPr id="9229" name="Rectangle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76600" y="1196975"/>
            <a:ext cx="719138" cy="647700"/>
          </a:xfrm>
          <a:prstGeom prst="rect">
            <a:avLst/>
          </a:prstGeom>
          <a:gradFill flip="none" rotWithShape="1">
            <a:gsLst>
              <a:gs pos="0">
                <a:srgbClr val="2929F9">
                  <a:tint val="66000"/>
                  <a:satMod val="160000"/>
                </a:srgbClr>
              </a:gs>
              <a:gs pos="50000">
                <a:srgbClr val="2929F9">
                  <a:tint val="44500"/>
                  <a:satMod val="160000"/>
                </a:srgbClr>
              </a:gs>
              <a:gs pos="100000">
                <a:srgbClr val="2929F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5" action="ppaction://hlinksldjump"/>
              </a:rPr>
              <a:t>10</a:t>
            </a:r>
            <a:endParaRPr lang="ru-RU" sz="3200" dirty="0">
              <a:latin typeface="Arial" charset="0"/>
            </a:endParaRPr>
          </a:p>
        </p:txBody>
      </p:sp>
      <p:sp>
        <p:nvSpPr>
          <p:cNvPr id="92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068763" y="1844675"/>
            <a:ext cx="719137" cy="647700"/>
          </a:xfrm>
          <a:prstGeom prst="rect">
            <a:avLst/>
          </a:prstGeom>
          <a:gradFill flip="none" rotWithShape="1">
            <a:gsLst>
              <a:gs pos="0">
                <a:srgbClr val="2929F9">
                  <a:tint val="66000"/>
                  <a:satMod val="160000"/>
                </a:srgbClr>
              </a:gs>
              <a:gs pos="50000">
                <a:srgbClr val="2929F9">
                  <a:tint val="44500"/>
                  <a:satMod val="160000"/>
                </a:srgbClr>
              </a:gs>
              <a:gs pos="100000">
                <a:srgbClr val="2929F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6" action="ppaction://hlinksldjump"/>
              </a:rPr>
              <a:t>20</a:t>
            </a:r>
            <a:endParaRPr lang="ru-RU" sz="3200" dirty="0">
              <a:latin typeface="Arial" charset="0"/>
            </a:endParaRPr>
          </a:p>
        </p:txBody>
      </p:sp>
      <p:sp>
        <p:nvSpPr>
          <p:cNvPr id="9231" name="Rectangle 2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932363" y="2565400"/>
            <a:ext cx="719137" cy="647700"/>
          </a:xfrm>
          <a:prstGeom prst="rect">
            <a:avLst/>
          </a:prstGeom>
          <a:gradFill flip="none" rotWithShape="1">
            <a:gsLst>
              <a:gs pos="0">
                <a:srgbClr val="2929F9">
                  <a:tint val="66000"/>
                  <a:satMod val="160000"/>
                </a:srgbClr>
              </a:gs>
              <a:gs pos="50000">
                <a:srgbClr val="2929F9">
                  <a:tint val="44500"/>
                  <a:satMod val="160000"/>
                </a:srgbClr>
              </a:gs>
              <a:gs pos="100000">
                <a:srgbClr val="2929F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7" action="ppaction://hlinksldjump"/>
              </a:rPr>
              <a:t>30</a:t>
            </a:r>
            <a:endParaRPr lang="ru-RU" sz="3200" dirty="0">
              <a:latin typeface="Arial" charset="0"/>
            </a:endParaRPr>
          </a:p>
        </p:txBody>
      </p:sp>
      <p:sp>
        <p:nvSpPr>
          <p:cNvPr id="22560" name="WordArt 23"/>
          <p:cNvSpPr>
            <a:spLocks noChangeArrowheads="1" noChangeShapeType="1" noTextEdit="1"/>
          </p:cNvSpPr>
          <p:nvPr/>
        </p:nvSpPr>
        <p:spPr bwMode="auto">
          <a:xfrm>
            <a:off x="6156325" y="692150"/>
            <a:ext cx="23050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22561" name="Rectangle 2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84888" y="1268413"/>
            <a:ext cx="719137" cy="647700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8" action="ppaction://hlinksldjump"/>
              </a:rPr>
              <a:t>10</a:t>
            </a:r>
            <a:endParaRPr lang="ru-RU" sz="3200">
              <a:latin typeface="Arial" charset="0"/>
            </a:endParaRPr>
          </a:p>
        </p:txBody>
      </p:sp>
      <p:sp>
        <p:nvSpPr>
          <p:cNvPr id="22562" name="Rectangle 2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948488" y="1916113"/>
            <a:ext cx="719137" cy="647700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9" action="ppaction://hlinksldjump"/>
              </a:rPr>
              <a:t>20</a:t>
            </a:r>
            <a:endParaRPr lang="ru-RU" sz="3200">
              <a:latin typeface="Arial" charset="0"/>
            </a:endParaRPr>
          </a:p>
        </p:txBody>
      </p:sp>
      <p:sp>
        <p:nvSpPr>
          <p:cNvPr id="22563" name="Rectangle 2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812088" y="2636838"/>
            <a:ext cx="719137" cy="647700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10" action="ppaction://hlinksldjump"/>
              </a:rPr>
              <a:t>30</a:t>
            </a:r>
            <a:endParaRPr lang="ru-RU" sz="3200">
              <a:latin typeface="Arial" charset="0"/>
            </a:endParaRPr>
          </a:p>
        </p:txBody>
      </p:sp>
      <p:sp>
        <p:nvSpPr>
          <p:cNvPr id="22564" name="WordArt 27"/>
          <p:cNvSpPr>
            <a:spLocks noChangeArrowheads="1" noChangeShapeType="1" noTextEdit="1"/>
          </p:cNvSpPr>
          <p:nvPr/>
        </p:nvSpPr>
        <p:spPr bwMode="auto">
          <a:xfrm>
            <a:off x="395288" y="3860800"/>
            <a:ext cx="2447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  <p:sp>
        <p:nvSpPr>
          <p:cNvPr id="22565" name="Rectangle 2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5288" y="4292600"/>
            <a:ext cx="719137" cy="647700"/>
          </a:xfrm>
          <a:prstGeom prst="rect">
            <a:avLst/>
          </a:prstGeom>
          <a:gradFill rotWithShape="1">
            <a:gsLst>
              <a:gs pos="0">
                <a:srgbClr val="9E107B"/>
              </a:gs>
              <a:gs pos="50000">
                <a:srgbClr val="E31CB2"/>
              </a:gs>
              <a:gs pos="100000">
                <a:srgbClr val="FF24D4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11" action="ppaction://hlinksldjump"/>
              </a:rPr>
              <a:t>10</a:t>
            </a:r>
            <a:endParaRPr lang="ru-RU" sz="3200">
              <a:latin typeface="Arial" charset="0"/>
            </a:endParaRPr>
          </a:p>
        </p:txBody>
      </p:sp>
      <p:sp>
        <p:nvSpPr>
          <p:cNvPr id="22566" name="Rectangle 2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187450" y="4940300"/>
            <a:ext cx="719138" cy="647700"/>
          </a:xfrm>
          <a:prstGeom prst="rect">
            <a:avLst/>
          </a:prstGeom>
          <a:gradFill rotWithShape="1">
            <a:gsLst>
              <a:gs pos="0">
                <a:srgbClr val="9E107B"/>
              </a:gs>
              <a:gs pos="50000">
                <a:srgbClr val="E31CB2"/>
              </a:gs>
              <a:gs pos="100000">
                <a:srgbClr val="FF24D4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12" action="ppaction://hlinksldjump"/>
              </a:rPr>
              <a:t>20</a:t>
            </a:r>
            <a:endParaRPr lang="ru-RU" sz="3200">
              <a:latin typeface="Arial" charset="0"/>
            </a:endParaRPr>
          </a:p>
        </p:txBody>
      </p:sp>
      <p:sp>
        <p:nvSpPr>
          <p:cNvPr id="22567" name="Rectangle 3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051050" y="5661025"/>
            <a:ext cx="719138" cy="647700"/>
          </a:xfrm>
          <a:prstGeom prst="rect">
            <a:avLst/>
          </a:prstGeom>
          <a:gradFill rotWithShape="1">
            <a:gsLst>
              <a:gs pos="0">
                <a:srgbClr val="9E107B"/>
              </a:gs>
              <a:gs pos="50000">
                <a:srgbClr val="E31CB2"/>
              </a:gs>
              <a:gs pos="100000">
                <a:srgbClr val="FF24D4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13" action="ppaction://hlinksldjump"/>
              </a:rPr>
              <a:t>30</a:t>
            </a:r>
            <a:endParaRPr lang="ru-RU" sz="3200">
              <a:latin typeface="Arial" charset="0"/>
            </a:endParaRPr>
          </a:p>
        </p:txBody>
      </p:sp>
      <p:sp>
        <p:nvSpPr>
          <p:cNvPr id="22568" name="WordArt 31"/>
          <p:cNvSpPr>
            <a:spLocks noChangeArrowheads="1" noChangeShapeType="1" noTextEdit="1"/>
          </p:cNvSpPr>
          <p:nvPr/>
        </p:nvSpPr>
        <p:spPr bwMode="auto">
          <a:xfrm>
            <a:off x="3348038" y="3860800"/>
            <a:ext cx="2160587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sp>
        <p:nvSpPr>
          <p:cNvPr id="22569" name="Rectangle 3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205163" y="4365625"/>
            <a:ext cx="719137" cy="647700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14" action="ppaction://hlinksldjump"/>
              </a:rPr>
              <a:t>10</a:t>
            </a:r>
            <a:endParaRPr lang="ru-RU" sz="3200">
              <a:latin typeface="Arial" charset="0"/>
            </a:endParaRPr>
          </a:p>
        </p:txBody>
      </p:sp>
      <p:sp>
        <p:nvSpPr>
          <p:cNvPr id="22570" name="Rectangle 3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997325" y="5013325"/>
            <a:ext cx="719138" cy="647700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16" action="ppaction://hlinksldjump"/>
              </a:rPr>
              <a:t>20</a:t>
            </a:r>
            <a:endParaRPr lang="ru-RU" sz="3200">
              <a:latin typeface="Arial" charset="0"/>
            </a:endParaRPr>
          </a:p>
        </p:txBody>
      </p:sp>
      <p:sp>
        <p:nvSpPr>
          <p:cNvPr id="22571" name="Rectangle 3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860925" y="5734050"/>
            <a:ext cx="719138" cy="647700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18" action="ppaction://hlinksldjump"/>
              </a:rPr>
              <a:t>30</a:t>
            </a:r>
            <a:endParaRPr lang="ru-RU" sz="3200">
              <a:latin typeface="Arial" charset="0"/>
            </a:endParaRPr>
          </a:p>
        </p:txBody>
      </p:sp>
      <p:sp>
        <p:nvSpPr>
          <p:cNvPr id="22572" name="WordArt 35"/>
          <p:cNvSpPr>
            <a:spLocks noChangeArrowheads="1" noChangeShapeType="1" noTextEdit="1"/>
          </p:cNvSpPr>
          <p:nvPr/>
        </p:nvSpPr>
        <p:spPr bwMode="auto">
          <a:xfrm>
            <a:off x="6227763" y="3789363"/>
            <a:ext cx="2160587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22573" name="Rectangle 36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084888" y="4294188"/>
            <a:ext cx="719137" cy="647700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19" action="ppaction://hlinksldjump"/>
              </a:rPr>
              <a:t>10</a:t>
            </a:r>
            <a:endParaRPr lang="ru-RU" sz="3200">
              <a:latin typeface="Arial" charset="0"/>
            </a:endParaRPr>
          </a:p>
        </p:txBody>
      </p:sp>
      <p:sp>
        <p:nvSpPr>
          <p:cNvPr id="22574" name="Rectangle 37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877050" y="4941888"/>
            <a:ext cx="719138" cy="647700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20" action="ppaction://hlinksldjump"/>
              </a:rPr>
              <a:t>20</a:t>
            </a:r>
            <a:endParaRPr lang="ru-RU" sz="3200">
              <a:latin typeface="Arial" charset="0"/>
            </a:endParaRPr>
          </a:p>
        </p:txBody>
      </p:sp>
      <p:sp>
        <p:nvSpPr>
          <p:cNvPr id="22575" name="Rectangle 38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740650" y="5662613"/>
            <a:ext cx="719138" cy="647700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21" action="ppaction://hlinksldjump"/>
              </a:rPr>
              <a:t>30</a:t>
            </a:r>
            <a:endParaRPr lang="ru-RU" sz="3200">
              <a:latin typeface="Arial" charset="0"/>
            </a:endParaRPr>
          </a:p>
        </p:txBody>
      </p:sp>
      <p:sp>
        <p:nvSpPr>
          <p:cNvPr id="32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916021" y="1268413"/>
            <a:ext cx="719138" cy="647700"/>
          </a:xfrm>
          <a:prstGeom prst="rect">
            <a:avLst/>
          </a:prstGeom>
          <a:gradFill flip="none" rotWithShape="1">
            <a:gsLst>
              <a:gs pos="15000">
                <a:srgbClr val="F38B8D">
                  <a:alpha val="8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2" action="ppaction://hlinksldjump"/>
              </a:rPr>
              <a:t>4</a:t>
            </a:r>
            <a:r>
              <a:rPr lang="en-US" sz="3200" dirty="0">
                <a:latin typeface="Arial" charset="0"/>
                <a:hlinkClick r:id="rId22" action="ppaction://hlinksldjump"/>
              </a:rPr>
              <a:t>0</a:t>
            </a:r>
            <a:endParaRPr lang="ru-RU" sz="3200" dirty="0">
              <a:latin typeface="Arial" charset="0"/>
            </a:endParaRPr>
          </a:p>
        </p:txBody>
      </p:sp>
      <p:sp>
        <p:nvSpPr>
          <p:cNvPr id="33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5287" y="2636708"/>
            <a:ext cx="719138" cy="647700"/>
          </a:xfrm>
          <a:prstGeom prst="rect">
            <a:avLst/>
          </a:prstGeom>
          <a:gradFill flip="none" rotWithShape="1">
            <a:gsLst>
              <a:gs pos="15000">
                <a:srgbClr val="F38B8D">
                  <a:alpha val="8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3" action="ppaction://hlinksldjump"/>
              </a:rPr>
              <a:t>5</a:t>
            </a:r>
            <a:r>
              <a:rPr lang="en-US" sz="3200" dirty="0">
                <a:latin typeface="Arial" charset="0"/>
                <a:hlinkClick r:id="rId23" action="ppaction://hlinksldjump"/>
              </a:rPr>
              <a:t>0</a:t>
            </a:r>
            <a:endParaRPr lang="ru-RU" sz="3200" dirty="0">
              <a:latin typeface="Arial" charset="0"/>
            </a:endParaRPr>
          </a:p>
        </p:txBody>
      </p:sp>
      <p:sp>
        <p:nvSpPr>
          <p:cNvPr id="34" name="Rectangle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25922" y="1196975"/>
            <a:ext cx="719138" cy="647700"/>
          </a:xfrm>
          <a:prstGeom prst="rect">
            <a:avLst/>
          </a:prstGeom>
          <a:gradFill flip="none" rotWithShape="1">
            <a:gsLst>
              <a:gs pos="0">
                <a:srgbClr val="2929F9">
                  <a:tint val="66000"/>
                  <a:satMod val="160000"/>
                </a:srgbClr>
              </a:gs>
              <a:gs pos="50000">
                <a:srgbClr val="2929F9">
                  <a:tint val="44500"/>
                  <a:satMod val="160000"/>
                </a:srgbClr>
              </a:gs>
              <a:gs pos="100000">
                <a:srgbClr val="2929F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4" action="ppaction://hlinksldjump"/>
              </a:rPr>
              <a:t>40</a:t>
            </a:r>
            <a:endParaRPr lang="ru-RU" sz="3200" dirty="0">
              <a:latin typeface="Arial" charset="0"/>
            </a:endParaRPr>
          </a:p>
        </p:txBody>
      </p:sp>
      <p:sp>
        <p:nvSpPr>
          <p:cNvPr id="35" name="Rectangle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78187" y="2563813"/>
            <a:ext cx="719138" cy="647700"/>
          </a:xfrm>
          <a:prstGeom prst="rect">
            <a:avLst/>
          </a:prstGeom>
          <a:gradFill flip="none" rotWithShape="1">
            <a:gsLst>
              <a:gs pos="0">
                <a:srgbClr val="2929F9">
                  <a:tint val="66000"/>
                  <a:satMod val="160000"/>
                </a:srgbClr>
              </a:gs>
              <a:gs pos="50000">
                <a:srgbClr val="2929F9">
                  <a:tint val="44500"/>
                  <a:satMod val="160000"/>
                </a:srgbClr>
              </a:gs>
              <a:gs pos="100000">
                <a:srgbClr val="2929F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5" action="ppaction://hlinksldjump"/>
              </a:rPr>
              <a:t>50</a:t>
            </a:r>
            <a:endParaRPr lang="ru-RU" sz="3200" dirty="0">
              <a:latin typeface="Arial" charset="0"/>
            </a:endParaRPr>
          </a:p>
        </p:txBody>
      </p:sp>
      <p:sp>
        <p:nvSpPr>
          <p:cNvPr id="22588" name="Rectangle 2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818438" y="1252538"/>
            <a:ext cx="719137" cy="647700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26" action="ppaction://hlinksldjump"/>
              </a:rPr>
              <a:t>40</a:t>
            </a:r>
            <a:endParaRPr lang="ru-RU" sz="3200">
              <a:latin typeface="Arial" charset="0"/>
            </a:endParaRPr>
          </a:p>
        </p:txBody>
      </p:sp>
      <p:sp>
        <p:nvSpPr>
          <p:cNvPr id="22589" name="Rectangle 2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226175" y="2636838"/>
            <a:ext cx="719138" cy="647700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27" action="ppaction://hlinksldjump"/>
              </a:rPr>
              <a:t>50</a:t>
            </a:r>
            <a:endParaRPr lang="ru-RU" sz="3200">
              <a:latin typeface="Arial" charset="0"/>
            </a:endParaRPr>
          </a:p>
        </p:txBody>
      </p:sp>
      <p:sp>
        <p:nvSpPr>
          <p:cNvPr id="22590" name="Rectangle 2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044700" y="4295775"/>
            <a:ext cx="719138" cy="647700"/>
          </a:xfrm>
          <a:prstGeom prst="rect">
            <a:avLst/>
          </a:prstGeom>
          <a:gradFill rotWithShape="1">
            <a:gsLst>
              <a:gs pos="0">
                <a:srgbClr val="9E107B"/>
              </a:gs>
              <a:gs pos="50000">
                <a:srgbClr val="E31CB2"/>
              </a:gs>
              <a:gs pos="100000">
                <a:srgbClr val="FF24D4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28" action="ppaction://hlinksldjump"/>
              </a:rPr>
              <a:t>40</a:t>
            </a:r>
            <a:endParaRPr lang="ru-RU" sz="3200">
              <a:latin typeface="Arial" charset="0"/>
            </a:endParaRPr>
          </a:p>
        </p:txBody>
      </p:sp>
      <p:sp>
        <p:nvSpPr>
          <p:cNvPr id="22591" name="Rectangle 2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8313" y="5661025"/>
            <a:ext cx="719137" cy="647700"/>
          </a:xfrm>
          <a:prstGeom prst="rect">
            <a:avLst/>
          </a:prstGeom>
          <a:gradFill rotWithShape="1">
            <a:gsLst>
              <a:gs pos="0">
                <a:srgbClr val="9E107B"/>
              </a:gs>
              <a:gs pos="50000">
                <a:srgbClr val="E31CB2"/>
              </a:gs>
              <a:gs pos="100000">
                <a:srgbClr val="FF24D4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29" action="ppaction://hlinksldjump"/>
              </a:rPr>
              <a:t>50</a:t>
            </a:r>
            <a:endParaRPr lang="ru-RU" sz="3200">
              <a:latin typeface="Arial" charset="0"/>
            </a:endParaRPr>
          </a:p>
        </p:txBody>
      </p:sp>
      <p:sp>
        <p:nvSpPr>
          <p:cNvPr id="22592" name="Rectangle 3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363" y="4311650"/>
            <a:ext cx="719137" cy="647700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30" action="ppaction://hlinksldjump"/>
              </a:rPr>
              <a:t>40</a:t>
            </a:r>
            <a:endParaRPr lang="ru-RU" sz="3200">
              <a:latin typeface="Arial" charset="0"/>
            </a:endParaRPr>
          </a:p>
        </p:txBody>
      </p:sp>
      <p:sp>
        <p:nvSpPr>
          <p:cNvPr id="22593" name="Rectangle 3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278188" y="5661025"/>
            <a:ext cx="719137" cy="647700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31" action="ppaction://hlinksldjump"/>
              </a:rPr>
              <a:t>50</a:t>
            </a:r>
            <a:endParaRPr lang="ru-RU" sz="3200">
              <a:latin typeface="Arial" charset="0"/>
            </a:endParaRPr>
          </a:p>
        </p:txBody>
      </p:sp>
      <p:sp>
        <p:nvSpPr>
          <p:cNvPr id="22594" name="Rectangle 36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812088" y="4292600"/>
            <a:ext cx="719137" cy="647700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32" action="ppaction://hlinksldjump"/>
              </a:rPr>
              <a:t>40</a:t>
            </a:r>
            <a:endParaRPr lang="ru-RU" sz="3200">
              <a:latin typeface="Arial" charset="0"/>
            </a:endParaRPr>
          </a:p>
        </p:txBody>
      </p:sp>
      <p:sp>
        <p:nvSpPr>
          <p:cNvPr id="22595" name="Rectangle 36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111875" y="5662613"/>
            <a:ext cx="719138" cy="647700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Arial" charset="0"/>
                <a:hlinkClick r:id="rId33" action="ppaction://hlinksldjump"/>
              </a:rPr>
              <a:t>50</a:t>
            </a:r>
            <a:endParaRPr lang="ru-RU" sz="3200">
              <a:latin typeface="Arial" charset="0"/>
            </a:endParaRPr>
          </a:p>
        </p:txBody>
      </p:sp>
      <p:sp>
        <p:nvSpPr>
          <p:cNvPr id="2" name="Управляющая кнопка: в конец 1">
            <a:hlinkClick r:id="" action="ppaction://hlinkshowjump?jump=lastslide" highlightClick="1"/>
          </p:cNvPr>
          <p:cNvSpPr/>
          <p:nvPr/>
        </p:nvSpPr>
        <p:spPr>
          <a:xfrm>
            <a:off x="8623300" y="6308725"/>
            <a:ext cx="520700" cy="5207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40</a:t>
            </a:r>
          </a:p>
        </p:txBody>
      </p:sp>
      <p:sp>
        <p:nvSpPr>
          <p:cNvPr id="40963" name="WordArt 4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Велосипед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1268413"/>
            <a:ext cx="4968230" cy="3816771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prstClr val="black"/>
                </a:solidFill>
              </a:rPr>
              <a:t>3. Перевозить ребёнка (до 7 лет) на дополнительном сидении.</a:t>
            </a:r>
          </a:p>
          <a:p>
            <a:pPr>
              <a:defRPr/>
            </a:pPr>
            <a:endParaRPr lang="ru-RU" sz="4000" dirty="0"/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1163" y="1916113"/>
            <a:ext cx="3322637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Велосипед</a:t>
            </a:r>
          </a:p>
        </p:txBody>
      </p:sp>
      <p:sp>
        <p:nvSpPr>
          <p:cNvPr id="41987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3" action="ppaction://hlinksldjump"/>
              </a:rPr>
              <a:t>50</a:t>
            </a:r>
            <a:endParaRPr lang="ru-RU" sz="3200" dirty="0"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850" y="1412875"/>
            <a:ext cx="8208963" cy="3671888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2929F9"/>
                </a:solidFill>
              </a:rPr>
              <a:t>Деталь велосипеда, с помощью которой он удерживается в равновесном состоянии и направляется в нужную сторону. 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50</a:t>
            </a:r>
          </a:p>
        </p:txBody>
      </p:sp>
      <p:sp>
        <p:nvSpPr>
          <p:cNvPr id="43011" name="WordArt 4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Велосипед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628800"/>
            <a:ext cx="3960440" cy="158417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Руль</a:t>
            </a:r>
            <a:endParaRPr lang="ru-RU" sz="4000" dirty="0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8113" y="3500438"/>
            <a:ext cx="4860925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76327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44035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" action="ppaction://hlinksldjump"/>
              </a:rPr>
              <a:t>10</a:t>
            </a:r>
            <a:endParaRPr lang="ru-RU" sz="3200" dirty="0"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844824"/>
            <a:ext cx="7416824" cy="374441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rgbClr val="000000"/>
                </a:solidFill>
              </a:rPr>
              <a:t>Какой из перечисленных дорожных знаков лишний?</a:t>
            </a:r>
          </a:p>
          <a:p>
            <a:pPr>
              <a:defRPr/>
            </a:pPr>
            <a:endParaRPr lang="ru-RU" sz="3200" b="1" dirty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r>
              <a:rPr lang="ru-RU" sz="3200" b="1" dirty="0">
                <a:solidFill>
                  <a:srgbClr val="00B050"/>
                </a:solidFill>
              </a:rPr>
              <a:t>Прочие опасности;</a:t>
            </a:r>
          </a:p>
          <a:p>
            <a:pPr>
              <a:buFontTx/>
              <a:buChar char="•"/>
              <a:defRPr/>
            </a:pPr>
            <a:r>
              <a:rPr lang="ru-RU" sz="3200" b="1" dirty="0">
                <a:solidFill>
                  <a:srgbClr val="00B050"/>
                </a:solidFill>
              </a:rPr>
              <a:t>Крутой поворот;</a:t>
            </a:r>
          </a:p>
          <a:p>
            <a:pPr>
              <a:buFontTx/>
              <a:buChar char="•"/>
              <a:defRPr/>
            </a:pPr>
            <a:r>
              <a:rPr lang="ru-RU" sz="3200" b="1" dirty="0">
                <a:solidFill>
                  <a:srgbClr val="00B050"/>
                </a:solidFill>
              </a:rPr>
              <a:t>Дорожные работы;</a:t>
            </a:r>
          </a:p>
          <a:p>
            <a:pPr>
              <a:buFontTx/>
              <a:buChar char="•"/>
              <a:defRPr/>
            </a:pPr>
            <a:r>
              <a:rPr lang="ru-RU" sz="3200" b="1" dirty="0">
                <a:solidFill>
                  <a:srgbClr val="00B050"/>
                </a:solidFill>
              </a:rPr>
              <a:t>Обгон запрещен.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10</a:t>
            </a:r>
          </a:p>
        </p:txBody>
      </p:sp>
      <p:sp>
        <p:nvSpPr>
          <p:cNvPr id="45059" name="WordArt 7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76327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412776"/>
            <a:ext cx="7776864" cy="230425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</a:rPr>
              <a:t>Прочие опасности (Предупреждающий знак).</a:t>
            </a:r>
          </a:p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</a:rPr>
              <a:t>Крутой поворот (Предупреждающий знак).</a:t>
            </a:r>
          </a:p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</a:rPr>
              <a:t>Дорожные работы (Предупреждающий знак).</a:t>
            </a:r>
          </a:p>
          <a:p>
            <a:pPr>
              <a:buFontTx/>
              <a:buChar char="•"/>
              <a:defRPr/>
            </a:pPr>
            <a:r>
              <a:rPr lang="ru-RU" sz="3200" b="1" u="sng" dirty="0">
                <a:solidFill>
                  <a:srgbClr val="FF0000"/>
                </a:solidFill>
              </a:rPr>
              <a:t>Обгон запрещен (Запрещающий знак)</a:t>
            </a:r>
          </a:p>
        </p:txBody>
      </p:sp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860800"/>
            <a:ext cx="2779713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" action="ppaction://hlinksldjump"/>
              </a:rPr>
              <a:t>20</a:t>
            </a:r>
            <a:endParaRPr lang="ru-RU" sz="3200" dirty="0">
              <a:latin typeface="Arial" charset="0"/>
            </a:endParaRPr>
          </a:p>
        </p:txBody>
      </p:sp>
      <p:sp>
        <p:nvSpPr>
          <p:cNvPr id="46083" name="WordArt 6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76327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6360" y="1535321"/>
            <a:ext cx="8784976" cy="504056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6087" name="Прямоугольник 5"/>
          <p:cNvSpPr>
            <a:spLocks noChangeArrowheads="1"/>
          </p:cNvSpPr>
          <p:nvPr/>
        </p:nvSpPr>
        <p:spPr bwMode="auto">
          <a:xfrm>
            <a:off x="338138" y="1824038"/>
            <a:ext cx="8640762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</a:rPr>
              <a:t>Какой из перечисленных терминов лишний?</a:t>
            </a:r>
          </a:p>
          <a:p>
            <a:pPr algn="ctr"/>
            <a:r>
              <a:rPr lang="ru-RU" sz="3600" b="1">
                <a:solidFill>
                  <a:srgbClr val="00B050"/>
                </a:solidFill>
              </a:rPr>
              <a:t>Матешая высматика;</a:t>
            </a:r>
          </a:p>
          <a:p>
            <a:pPr algn="ctr"/>
            <a:endParaRPr lang="ru-RU" sz="3600" b="1">
              <a:solidFill>
                <a:srgbClr val="00B050"/>
              </a:solidFill>
            </a:endParaRPr>
          </a:p>
          <a:p>
            <a:pPr algn="ctr"/>
            <a:r>
              <a:rPr lang="ru-RU" sz="3600" b="1">
                <a:solidFill>
                  <a:srgbClr val="00B050"/>
                </a:solidFill>
              </a:rPr>
              <a:t>Регулиналы сигровщика;</a:t>
            </a:r>
          </a:p>
          <a:p>
            <a:pPr algn="ctr"/>
            <a:endParaRPr lang="ru-RU" sz="3600" b="1">
              <a:solidFill>
                <a:srgbClr val="00B050"/>
              </a:solidFill>
            </a:endParaRPr>
          </a:p>
          <a:p>
            <a:pPr algn="ctr"/>
            <a:r>
              <a:rPr lang="ru-RU" sz="3600" b="1">
                <a:solidFill>
                  <a:srgbClr val="00B050"/>
                </a:solidFill>
              </a:rPr>
              <a:t>Знарожный док;</a:t>
            </a:r>
          </a:p>
          <a:p>
            <a:pPr algn="ctr"/>
            <a:endParaRPr lang="ru-RU" sz="3600" b="1">
              <a:solidFill>
                <a:srgbClr val="00B050"/>
              </a:solidFill>
            </a:endParaRPr>
          </a:p>
          <a:p>
            <a:pPr algn="ctr"/>
            <a:r>
              <a:rPr lang="ru-RU" sz="3600" b="1">
                <a:solidFill>
                  <a:srgbClr val="00B050"/>
                </a:solidFill>
              </a:rPr>
              <a:t>Чаезжая прость.</a:t>
            </a:r>
            <a:endParaRPr lang="ru-RU" sz="360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20</a:t>
            </a:r>
          </a:p>
        </p:txBody>
      </p:sp>
      <p:sp>
        <p:nvSpPr>
          <p:cNvPr id="47107" name="WordArt 6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76327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700808"/>
            <a:ext cx="8136904" cy="4608512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7111" name="Прямоугольник 4"/>
          <p:cNvSpPr>
            <a:spLocks noChangeArrowheads="1"/>
          </p:cNvSpPr>
          <p:nvPr/>
        </p:nvSpPr>
        <p:spPr bwMode="auto">
          <a:xfrm>
            <a:off x="827088" y="1844675"/>
            <a:ext cx="73453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u="sng">
                <a:solidFill>
                  <a:srgbClr val="FF0000"/>
                </a:solidFill>
              </a:rPr>
              <a:t>Высшая математика;</a:t>
            </a:r>
          </a:p>
          <a:p>
            <a:r>
              <a:rPr lang="ru-RU" sz="4400" b="1">
                <a:solidFill>
                  <a:srgbClr val="990099"/>
                </a:solidFill>
              </a:rPr>
              <a:t>Сигналы регулировщика;</a:t>
            </a:r>
          </a:p>
          <a:p>
            <a:r>
              <a:rPr lang="ru-RU" sz="4400" b="1">
                <a:solidFill>
                  <a:srgbClr val="990099"/>
                </a:solidFill>
              </a:rPr>
              <a:t>Дорожный знак;</a:t>
            </a:r>
          </a:p>
          <a:p>
            <a:r>
              <a:rPr lang="ru-RU" sz="4400" b="1">
                <a:solidFill>
                  <a:srgbClr val="990099"/>
                </a:solidFill>
              </a:rPr>
              <a:t>Проезжая часть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" action="ppaction://hlinksldjump"/>
              </a:rPr>
              <a:t>30</a:t>
            </a:r>
            <a:endParaRPr lang="ru-RU" sz="3200" dirty="0">
              <a:latin typeface="Arial" charset="0"/>
            </a:endParaRPr>
          </a:p>
        </p:txBody>
      </p:sp>
      <p:sp>
        <p:nvSpPr>
          <p:cNvPr id="48131" name="WordArt 8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76327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412776"/>
            <a:ext cx="8496944" cy="5256584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754063" y="1671638"/>
            <a:ext cx="856932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Какое из этих сочетаний не из области Правил дорожного движения?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4000">
                <a:solidFill>
                  <a:srgbClr val="00B050"/>
                </a:solidFill>
              </a:rPr>
              <a:t>Реверсивное движение;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4000">
                <a:solidFill>
                  <a:srgbClr val="00B050"/>
                </a:solidFill>
              </a:rPr>
              <a:t>Стахановское движение;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4000">
                <a:solidFill>
                  <a:srgbClr val="00B050"/>
                </a:solidFill>
              </a:rPr>
              <a:t>Интенсивное движение;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4000">
                <a:solidFill>
                  <a:srgbClr val="00B050"/>
                </a:solidFill>
              </a:rPr>
              <a:t>Движение прямо</a:t>
            </a:r>
            <a:r>
              <a:rPr lang="ru-RU" sz="40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30</a:t>
            </a:r>
          </a:p>
        </p:txBody>
      </p:sp>
      <p:sp>
        <p:nvSpPr>
          <p:cNvPr id="49155" name="WordArt 5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76327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850" y="2060848"/>
            <a:ext cx="8280598" cy="360040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9159" name="Прямоугольник 4"/>
          <p:cNvSpPr>
            <a:spLocks noChangeArrowheads="1"/>
          </p:cNvSpPr>
          <p:nvPr/>
        </p:nvSpPr>
        <p:spPr bwMode="auto">
          <a:xfrm>
            <a:off x="900113" y="2276475"/>
            <a:ext cx="72723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ru-RU" sz="4000">
                <a:solidFill>
                  <a:srgbClr val="000000"/>
                </a:solidFill>
              </a:rPr>
              <a:t>Реверсивное движение;</a:t>
            </a:r>
          </a:p>
          <a:p>
            <a:pPr algn="ctr">
              <a:buFontTx/>
              <a:buChar char="•"/>
            </a:pPr>
            <a:r>
              <a:rPr lang="ru-RU" sz="4000" b="1" u="sng">
                <a:solidFill>
                  <a:srgbClr val="FF0000"/>
                </a:solidFill>
              </a:rPr>
              <a:t>Стахановское движение;</a:t>
            </a:r>
          </a:p>
          <a:p>
            <a:pPr algn="ctr">
              <a:buFontTx/>
              <a:buChar char="•"/>
            </a:pPr>
            <a:r>
              <a:rPr lang="ru-RU" sz="4000">
                <a:solidFill>
                  <a:srgbClr val="000000"/>
                </a:solidFill>
              </a:rPr>
              <a:t>Интенсивное движение;</a:t>
            </a:r>
          </a:p>
          <a:p>
            <a:pPr algn="ctr">
              <a:buFontTx/>
              <a:buChar char="•"/>
            </a:pPr>
            <a:r>
              <a:rPr lang="ru-RU" sz="4000">
                <a:solidFill>
                  <a:srgbClr val="000000"/>
                </a:solidFill>
              </a:rPr>
              <a:t>Движение прямо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76327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44035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3" action="ppaction://hlinksldjump"/>
              </a:rPr>
              <a:t>40</a:t>
            </a:r>
            <a:endParaRPr lang="ru-RU" sz="3200" dirty="0"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1844824"/>
            <a:ext cx="8496300" cy="374441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rgbClr val="000000"/>
                </a:solidFill>
              </a:rPr>
              <a:t> На какой дороге машина лучше тормозит?</a:t>
            </a:r>
          </a:p>
          <a:p>
            <a:pPr>
              <a:defRPr/>
            </a:pPr>
            <a:endParaRPr lang="ru-RU" sz="32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sz="4000" b="1" dirty="0">
                <a:solidFill>
                  <a:srgbClr val="000000"/>
                </a:solidFill>
              </a:rPr>
              <a:t>    а) на мокрой</a:t>
            </a:r>
          </a:p>
          <a:p>
            <a:pPr>
              <a:defRPr/>
            </a:pPr>
            <a:r>
              <a:rPr lang="ru-RU" sz="4000" b="1" dirty="0">
                <a:solidFill>
                  <a:srgbClr val="000000"/>
                </a:solidFill>
              </a:rPr>
              <a:t>    б) с ямками</a:t>
            </a:r>
          </a:p>
          <a:p>
            <a:pPr>
              <a:defRPr/>
            </a:pPr>
            <a:r>
              <a:rPr lang="ru-RU" sz="4000" b="1" dirty="0">
                <a:solidFill>
                  <a:srgbClr val="000000"/>
                </a:solidFill>
              </a:rPr>
              <a:t>    в) на обледенелой</a:t>
            </a:r>
          </a:p>
          <a:p>
            <a:pPr>
              <a:defRPr/>
            </a:pPr>
            <a:r>
              <a:rPr lang="ru-RU" sz="4000" b="1" dirty="0">
                <a:solidFill>
                  <a:srgbClr val="000000"/>
                </a:solidFill>
              </a:rPr>
              <a:t>    г) на сухой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23555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3" action="ppaction://hlinksldjump"/>
              </a:rPr>
              <a:t>10</a:t>
            </a:r>
            <a:endParaRPr lang="ru-RU" sz="3200" dirty="0"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916832"/>
            <a:ext cx="8208912" cy="2376264"/>
          </a:xfrm>
          <a:prstGeom prst="roundRect">
            <a:avLst/>
          </a:prstGeom>
          <a:gradFill flip="none" rotWithShape="1">
            <a:gsLst>
              <a:gs pos="0">
                <a:srgbClr val="E383B5">
                  <a:tint val="66000"/>
                  <a:satMod val="160000"/>
                </a:srgbClr>
              </a:gs>
              <a:gs pos="50000">
                <a:srgbClr val="E383B5">
                  <a:tint val="44500"/>
                  <a:satMod val="160000"/>
                </a:srgbClr>
              </a:gs>
              <a:gs pos="100000">
                <a:srgbClr val="E383B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Для этого коня – бензин, и масло, и вода.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На лугу он не пасется, по дорогам он несется</a:t>
            </a:r>
            <a:endParaRPr lang="ru-RU" sz="3600" dirty="0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40</a:t>
            </a:r>
          </a:p>
        </p:txBody>
      </p:sp>
      <p:sp>
        <p:nvSpPr>
          <p:cNvPr id="51203" name="WordArt 7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76327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412776"/>
            <a:ext cx="5328592" cy="288032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srgbClr val="000000"/>
                </a:solidFill>
              </a:rPr>
              <a:t>    а) на мокрой</a:t>
            </a:r>
          </a:p>
          <a:p>
            <a:pPr>
              <a:defRPr/>
            </a:pPr>
            <a:r>
              <a:rPr lang="ru-RU" sz="4000" b="1" dirty="0">
                <a:solidFill>
                  <a:srgbClr val="000000"/>
                </a:solidFill>
              </a:rPr>
              <a:t>    б) с ямками</a:t>
            </a:r>
          </a:p>
          <a:p>
            <a:pPr>
              <a:defRPr/>
            </a:pPr>
            <a:r>
              <a:rPr lang="ru-RU" sz="4000" b="1" dirty="0">
                <a:solidFill>
                  <a:srgbClr val="000000"/>
                </a:solidFill>
              </a:rPr>
              <a:t>    в) на обледенелой</a:t>
            </a:r>
          </a:p>
          <a:p>
            <a:pPr>
              <a:defRPr/>
            </a:pPr>
            <a:r>
              <a:rPr lang="ru-RU" sz="4000" b="1" dirty="0">
                <a:solidFill>
                  <a:srgbClr val="000000"/>
                </a:solidFill>
              </a:rPr>
              <a:t>    </a:t>
            </a:r>
            <a:r>
              <a:rPr lang="ru-RU" sz="4000" b="1" u="sng" dirty="0">
                <a:solidFill>
                  <a:srgbClr val="FF0000"/>
                </a:solidFill>
              </a:rPr>
              <a:t>г) на сухой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3" action="ppaction://hlinksldjump"/>
              </a:rPr>
              <a:t>50</a:t>
            </a:r>
            <a:endParaRPr lang="ru-RU" sz="3200" dirty="0">
              <a:latin typeface="Arial" charset="0"/>
            </a:endParaRPr>
          </a:p>
        </p:txBody>
      </p:sp>
      <p:sp>
        <p:nvSpPr>
          <p:cNvPr id="52227" name="WordArt 8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76327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412776"/>
            <a:ext cx="8208913" cy="252028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2231" name="Text Box 9"/>
          <p:cNvSpPr txBox="1">
            <a:spLocks noChangeArrowheads="1"/>
          </p:cNvSpPr>
          <p:nvPr/>
        </p:nvSpPr>
        <p:spPr bwMode="auto">
          <a:xfrm>
            <a:off x="611188" y="1770063"/>
            <a:ext cx="792162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С какого вида транспорта можно спрыгнуть на ходу?</a:t>
            </a:r>
          </a:p>
          <a:p>
            <a:pPr>
              <a:spcBef>
                <a:spcPct val="50000"/>
              </a:spcBef>
            </a:pPr>
            <a:endParaRPr lang="ru-RU" sz="360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50</a:t>
            </a:r>
          </a:p>
        </p:txBody>
      </p:sp>
      <p:sp>
        <p:nvSpPr>
          <p:cNvPr id="53251" name="WordArt 5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76327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Самый сообразительный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768" y="1519926"/>
            <a:ext cx="4176464" cy="2485138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3255" name="Прямоугольник 4"/>
          <p:cNvSpPr>
            <a:spLocks noChangeArrowheads="1"/>
          </p:cNvSpPr>
          <p:nvPr/>
        </p:nvSpPr>
        <p:spPr bwMode="auto">
          <a:xfrm>
            <a:off x="322263" y="1844675"/>
            <a:ext cx="3889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С самолёта на парашюте</a:t>
            </a:r>
          </a:p>
        </p:txBody>
      </p:sp>
      <p:pic>
        <p:nvPicPr>
          <p:cNvPr id="105474" name="Picture 2" descr="&amp;Dcy;&amp;vcy;&amp;acy; &amp;pcy;&amp;acy;&amp;rcy;&amp;acy;&amp;shcy;&amp;yucy;&amp;tcy;&amp;icy;&amp;scy;&amp;tcy;&amp;acy; &amp;rcy;&amp;acy;&amp;zcy;&amp;bcy;&amp;icy;&amp;lcy;&amp;icy;&amp;scy;&amp;softcy; &amp;vcy; 20 &amp;kcy;&amp;mcy; &amp;ocy;&amp;tcy; &amp;Scy;&amp;ocy;&amp;lcy;&amp;icy;&amp;kcy;&amp;acy;&amp;mcy;&amp;scy;&amp;kcy;&amp;acy; &quot; &amp;Ncy;&amp;Icy;&amp;Rcy;&amp;Acy; &amp;Acy;&amp;kcy;&amp;scy;&amp;acy;&amp;k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297113"/>
            <a:ext cx="4443412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  <p:sp>
        <p:nvSpPr>
          <p:cNvPr id="50179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" action="ppaction://hlinksldjump"/>
              </a:rPr>
              <a:t>10</a:t>
            </a:r>
            <a:endParaRPr lang="ru-RU" sz="3200" dirty="0"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1412776"/>
            <a:ext cx="7992566" cy="3888432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Если ты спешишь в пути через улицу пройти,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Там иди, где весь народ, там, где знак…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10</a:t>
            </a:r>
          </a:p>
        </p:txBody>
      </p:sp>
      <p:sp>
        <p:nvSpPr>
          <p:cNvPr id="55299" name="WordArt 9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  <p:pic>
        <p:nvPicPr>
          <p:cNvPr id="55300" name="Picture 10" descr="5_16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14675"/>
            <a:ext cx="36004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1340768"/>
            <a:ext cx="6085184" cy="144016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755650" y="1700213"/>
            <a:ext cx="5329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Пешеходный переход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" action="ppaction://hlinksldjump"/>
              </a:rPr>
              <a:t>20</a:t>
            </a:r>
            <a:endParaRPr lang="ru-RU" sz="3200" dirty="0"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2060848"/>
            <a:ext cx="6984776" cy="360040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Чудо – конь – велосипед.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Можно ехать или нет?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Странный этот синий знак.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Не понять его никак.</a:t>
            </a:r>
          </a:p>
        </p:txBody>
      </p:sp>
      <p:sp>
        <p:nvSpPr>
          <p:cNvPr id="56326" name="WordArt 5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60499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20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916832"/>
            <a:ext cx="7020272" cy="144016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000000"/>
                </a:solidFill>
              </a:rPr>
              <a:t>Велосипедная дорожка</a:t>
            </a:r>
          </a:p>
        </p:txBody>
      </p:sp>
      <p:sp>
        <p:nvSpPr>
          <p:cNvPr id="57350" name="WordArt 11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  <p:pic>
        <p:nvPicPr>
          <p:cNvPr id="57351" name="Picture 14" descr="сканирование004"/>
          <p:cNvPicPr>
            <a:picLocks noChangeAspect="1" noChangeArrowheads="1"/>
          </p:cNvPicPr>
          <p:nvPr/>
        </p:nvPicPr>
        <p:blipFill>
          <a:blip r:embed="rId3" cstate="print"/>
          <a:srcRect l="22743" t="16794" r="19533" b="15891"/>
          <a:stretch>
            <a:fillRect/>
          </a:stretch>
        </p:blipFill>
        <p:spPr bwMode="auto">
          <a:xfrm>
            <a:off x="5867400" y="3573463"/>
            <a:ext cx="3022600" cy="2997200"/>
          </a:xfrm>
          <a:prstGeom prst="rect">
            <a:avLst/>
          </a:prstGeom>
          <a:noFill/>
          <a:ln w="57150">
            <a:solidFill>
              <a:srgbClr val="CC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" action="ppaction://hlinksldjump"/>
              </a:rPr>
              <a:t>30</a:t>
            </a:r>
            <a:endParaRPr lang="ru-RU" sz="3200" dirty="0">
              <a:latin typeface="Arial" charset="0"/>
            </a:endParaRPr>
          </a:p>
        </p:txBody>
      </p:sp>
      <p:sp>
        <p:nvSpPr>
          <p:cNvPr id="58371" name="WordArt 5"/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6121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412776"/>
            <a:ext cx="7560840" cy="4032448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rgbClr val="000000"/>
              </a:solidFill>
            </a:endParaRPr>
          </a:p>
        </p:txBody>
      </p:sp>
      <p:sp>
        <p:nvSpPr>
          <p:cNvPr id="58375" name="Прямоугольник 5"/>
          <p:cNvSpPr>
            <a:spLocks noChangeArrowheads="1"/>
          </p:cNvSpPr>
          <p:nvPr/>
        </p:nvSpPr>
        <p:spPr bwMode="auto">
          <a:xfrm>
            <a:off x="468313" y="2124075"/>
            <a:ext cx="73437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Затихают все моторы</a:t>
            </a:r>
          </a:p>
          <a:p>
            <a:pPr algn="ctr"/>
            <a:r>
              <a:rPr lang="ru-RU" sz="4000" b="1">
                <a:solidFill>
                  <a:srgbClr val="000000"/>
                </a:solidFill>
              </a:rPr>
              <a:t>И внимательны шофёры,</a:t>
            </a:r>
          </a:p>
          <a:p>
            <a:pPr algn="ctr"/>
            <a:r>
              <a:rPr lang="ru-RU" sz="4000" b="1">
                <a:solidFill>
                  <a:srgbClr val="000000"/>
                </a:solidFill>
              </a:rPr>
              <a:t>Если знаки говорят:</a:t>
            </a:r>
          </a:p>
          <a:p>
            <a:pPr algn="ctr"/>
            <a:r>
              <a:rPr lang="ru-RU" sz="4000" b="1">
                <a:solidFill>
                  <a:srgbClr val="000000"/>
                </a:solidFill>
              </a:rPr>
              <a:t>«Близко школа! Детский сад!»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30</a:t>
            </a:r>
          </a:p>
        </p:txBody>
      </p:sp>
      <p:sp>
        <p:nvSpPr>
          <p:cNvPr id="59395" name="WordArt 10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  <p:pic>
        <p:nvPicPr>
          <p:cNvPr id="59396" name="Picture 11" descr="1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349500"/>
            <a:ext cx="3744912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628800"/>
            <a:ext cx="4392488" cy="144016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b="1" dirty="0">
              <a:solidFill>
                <a:srgbClr val="000000"/>
              </a:solidFill>
            </a:endParaRPr>
          </a:p>
        </p:txBody>
      </p:sp>
      <p:sp>
        <p:nvSpPr>
          <p:cNvPr id="59400" name="Прямоугольник 5"/>
          <p:cNvSpPr>
            <a:spLocks noChangeArrowheads="1"/>
          </p:cNvSpPr>
          <p:nvPr/>
        </p:nvSpPr>
        <p:spPr bwMode="auto">
          <a:xfrm>
            <a:off x="1258888" y="1916113"/>
            <a:ext cx="17160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000000"/>
                </a:solidFill>
              </a:rPr>
              <a:t>Дети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  <p:sp>
        <p:nvSpPr>
          <p:cNvPr id="50179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3" action="ppaction://hlinksldjump"/>
              </a:rPr>
              <a:t>40</a:t>
            </a:r>
            <a:endParaRPr lang="ru-RU" sz="3200" dirty="0"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1412776"/>
            <a:ext cx="7992566" cy="3888432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Круглый знак, а в нём окошко,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Не спешите сгоряча,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А подумайте немножко,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Что здесь, свалка кирпича?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82441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24579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10</a:t>
            </a:r>
          </a:p>
        </p:txBody>
      </p:sp>
      <p:sp>
        <p:nvSpPr>
          <p:cNvPr id="6" name="Двойная волна 5"/>
          <p:cNvSpPr/>
          <p:nvPr/>
        </p:nvSpPr>
        <p:spPr>
          <a:xfrm>
            <a:off x="0" y="1556792"/>
            <a:ext cx="3600400" cy="1368152"/>
          </a:xfrm>
          <a:prstGeom prst="doubleWave">
            <a:avLst/>
          </a:prstGeom>
          <a:gradFill flip="none" rotWithShape="1">
            <a:gsLst>
              <a:gs pos="0">
                <a:srgbClr val="E383B5">
                  <a:tint val="66000"/>
                  <a:satMod val="160000"/>
                </a:srgbClr>
              </a:gs>
              <a:gs pos="50000">
                <a:srgbClr val="E383B5">
                  <a:tint val="44500"/>
                  <a:satMod val="160000"/>
                </a:srgbClr>
              </a:gs>
              <a:gs pos="100000">
                <a:srgbClr val="E383B5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ln>
                  <a:solidFill>
                    <a:srgbClr val="FF33CC"/>
                  </a:solidFill>
                </a:ln>
                <a:solidFill>
                  <a:srgbClr val="FF0000"/>
                </a:solidFill>
              </a:rPr>
              <a:t>Автомобиль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781300"/>
            <a:ext cx="5040313" cy="3378200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40</a:t>
            </a:r>
          </a:p>
        </p:txBody>
      </p:sp>
      <p:sp>
        <p:nvSpPr>
          <p:cNvPr id="61443" name="WordArt 9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340768"/>
            <a:ext cx="4608512" cy="144016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323850" y="1700213"/>
            <a:ext cx="431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Въезд запрещён</a:t>
            </a:r>
          </a:p>
        </p:txBody>
      </p:sp>
      <p:pic>
        <p:nvPicPr>
          <p:cNvPr id="136194" name="Picture 2" descr="&amp;dcy;&amp;ocy;&amp;rcy;&amp;ocy;&amp;zhcy;&amp;ncy;&amp;ycy;&amp;jcy; &amp;zcy;&amp;ncy;&amp;acy;&amp;kcy; &amp;pcy;&amp;rcy;&amp;ocy;&amp;iecy;&amp;zcy;&amp;dcy; &amp;zcy;&amp;acy;&amp;pcy;&amp;rcy;&amp;iecy;&amp;shchcy;&amp;ie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973638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3" action="ppaction://hlinksldjump"/>
              </a:rPr>
              <a:t>50</a:t>
            </a:r>
            <a:endParaRPr lang="ru-RU" sz="3200" dirty="0">
              <a:latin typeface="Arial" charset="0"/>
            </a:endParaRPr>
          </a:p>
        </p:txBody>
      </p:sp>
      <p:sp>
        <p:nvSpPr>
          <p:cNvPr id="62467" name="WordArt 5"/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6121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2988" y="1412776"/>
            <a:ext cx="7489452" cy="4032448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rgbClr val="000000"/>
              </a:solidFill>
            </a:endParaRPr>
          </a:p>
        </p:txBody>
      </p:sp>
      <p:sp>
        <p:nvSpPr>
          <p:cNvPr id="62471" name="Прямоугольник 5"/>
          <p:cNvSpPr>
            <a:spLocks noChangeArrowheads="1"/>
          </p:cNvSpPr>
          <p:nvPr/>
        </p:nvSpPr>
        <p:spPr bwMode="auto">
          <a:xfrm>
            <a:off x="684213" y="1700213"/>
            <a:ext cx="78486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Под этим знаком, как ни странно,</a:t>
            </a:r>
          </a:p>
          <a:p>
            <a:pPr algn="ctr"/>
            <a:r>
              <a:rPr lang="ru-RU" sz="4000" b="1">
                <a:solidFill>
                  <a:srgbClr val="000000"/>
                </a:solidFill>
              </a:rPr>
              <a:t>Все ждут чего-то постоянно.</a:t>
            </a:r>
          </a:p>
          <a:p>
            <a:pPr algn="ctr"/>
            <a:r>
              <a:rPr lang="ru-RU" sz="4000" b="1">
                <a:solidFill>
                  <a:srgbClr val="000000"/>
                </a:solidFill>
              </a:rPr>
              <a:t>Кто-то сидя, кто-то стоя…</a:t>
            </a:r>
          </a:p>
          <a:p>
            <a:pPr algn="ctr"/>
            <a:r>
              <a:rPr lang="ru-RU" sz="4000" b="1">
                <a:solidFill>
                  <a:srgbClr val="000000"/>
                </a:solidFill>
              </a:rPr>
              <a:t>Что за место здесь такое?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50</a:t>
            </a:r>
          </a:p>
        </p:txBody>
      </p:sp>
      <p:sp>
        <p:nvSpPr>
          <p:cNvPr id="63491" name="WordArt 9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Говорящие знаки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340768"/>
            <a:ext cx="5004469" cy="194421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755650" y="1700213"/>
            <a:ext cx="41767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Место остановки автобуса</a:t>
            </a:r>
          </a:p>
        </p:txBody>
      </p:sp>
      <p:pic>
        <p:nvPicPr>
          <p:cNvPr id="134148" name="Picture 4" descr="&amp;Kcy;&amp;acy;&amp;rcy;&amp;tcy;&amp;icy;&amp;ncy;&amp;kcy;&amp;icy; &amp;ncy;&amp;acy; &amp;tcy;&amp;iecy;&amp;mcy;&amp;ucy; &amp;ocy; &amp;zcy;&amp;dcy;&amp;ocy;&amp;rcy;&amp;ocy;&amp;vcy;&amp;iecy;. - 22 May 2013 - Blog - Banket-mo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054225"/>
            <a:ext cx="3544887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2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sp>
        <p:nvSpPr>
          <p:cNvPr id="56323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" action="ppaction://hlinksldjump"/>
              </a:rPr>
              <a:t>10</a:t>
            </a:r>
            <a:endParaRPr lang="ru-RU" sz="3200" dirty="0"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2060848"/>
            <a:ext cx="7560840" cy="2592288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64519" name="Прямоугольник 4"/>
          <p:cNvSpPr>
            <a:spLocks noChangeArrowheads="1"/>
          </p:cNvSpPr>
          <p:nvPr/>
        </p:nvSpPr>
        <p:spPr bwMode="auto">
          <a:xfrm>
            <a:off x="1619250" y="2492375"/>
            <a:ext cx="68405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</a:rPr>
              <a:t>Какой подарок сделали родители дяди Федора почтальону Печкину?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10</a:t>
            </a:r>
          </a:p>
        </p:txBody>
      </p:sp>
      <p:sp>
        <p:nvSpPr>
          <p:cNvPr id="65539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pic>
        <p:nvPicPr>
          <p:cNvPr id="65540" name="Picture 7" descr="сканирование002"/>
          <p:cNvPicPr>
            <a:picLocks noChangeAspect="1" noChangeArrowheads="1"/>
          </p:cNvPicPr>
          <p:nvPr/>
        </p:nvPicPr>
        <p:blipFill>
          <a:blip r:embed="rId3" cstate="print"/>
          <a:srcRect l="11533" t="6178" r="8987" b="11359"/>
          <a:stretch>
            <a:fillRect/>
          </a:stretch>
        </p:blipFill>
        <p:spPr bwMode="auto">
          <a:xfrm>
            <a:off x="4427538" y="3644900"/>
            <a:ext cx="4032250" cy="2995613"/>
          </a:xfrm>
          <a:prstGeom prst="rect">
            <a:avLst/>
          </a:prstGeom>
          <a:gradFill rotWithShape="1">
            <a:gsLst>
              <a:gs pos="0">
                <a:srgbClr val="059DAD"/>
              </a:gs>
              <a:gs pos="100000">
                <a:srgbClr val="2929F9"/>
              </a:gs>
            </a:gsLst>
            <a:path path="rect">
              <a:fillToRect r="100000" b="100000"/>
            </a:path>
          </a:gradFill>
          <a:ln w="57150">
            <a:solidFill>
              <a:srgbClr val="CC0099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83568" y="1700808"/>
            <a:ext cx="4104456" cy="180020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65544" name="Прямоугольник 5"/>
          <p:cNvSpPr>
            <a:spLocks noChangeArrowheads="1"/>
          </p:cNvSpPr>
          <p:nvPr/>
        </p:nvSpPr>
        <p:spPr bwMode="auto">
          <a:xfrm>
            <a:off x="1258888" y="2060575"/>
            <a:ext cx="3444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00"/>
                </a:solidFill>
              </a:rPr>
              <a:t>Велосипед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Arial" charset="0"/>
                <a:hlinkClick r:id="rId3" action="ppaction://hlinksldjump"/>
              </a:rPr>
              <a:t>2</a:t>
            </a:r>
            <a:r>
              <a:rPr lang="ru-RU" sz="3200" dirty="0">
                <a:latin typeface="Arial" charset="0"/>
                <a:hlinkClick r:id="rId3" action="ppaction://hlinksldjump"/>
              </a:rPr>
              <a:t>0</a:t>
            </a:r>
            <a:endParaRPr lang="ru-RU" sz="3200" dirty="0">
              <a:latin typeface="Arial" charset="0"/>
            </a:endParaRPr>
          </a:p>
        </p:txBody>
      </p:sp>
      <p:sp>
        <p:nvSpPr>
          <p:cNvPr id="66563" name="WordArt 5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700808"/>
            <a:ext cx="7488832" cy="216024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66567" name="Прямоугольник 4"/>
          <p:cNvSpPr>
            <a:spLocks noChangeArrowheads="1"/>
          </p:cNvSpPr>
          <p:nvPr/>
        </p:nvSpPr>
        <p:spPr bwMode="auto">
          <a:xfrm>
            <a:off x="900113" y="1773238"/>
            <a:ext cx="6985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Во что превратила добрая фея тыкву для Золушки?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3" action="ppaction://hlinksldjump"/>
              </a:rPr>
              <a:t>20</a:t>
            </a:r>
            <a:endParaRPr lang="ru-RU" sz="3200" dirty="0">
              <a:latin typeface="Arial" charset="0"/>
            </a:endParaRPr>
          </a:p>
        </p:txBody>
      </p: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3203575" y="4568825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C3300"/>
                </a:solidFill>
              </a:rPr>
              <a:t>  </a:t>
            </a:r>
          </a:p>
        </p:txBody>
      </p:sp>
      <p:sp>
        <p:nvSpPr>
          <p:cNvPr id="67588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484784"/>
            <a:ext cx="3924944" cy="180020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r>
              <a:rPr lang="ru-RU" sz="6000" b="1" dirty="0">
                <a:solidFill>
                  <a:srgbClr val="000000"/>
                </a:solidFill>
              </a:rPr>
              <a:t>В карету</a:t>
            </a:r>
          </a:p>
        </p:txBody>
      </p:sp>
      <p:pic>
        <p:nvPicPr>
          <p:cNvPr id="59402" name="Picture 10" descr="8 Cinderella Carriage Templ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916113"/>
            <a:ext cx="4652962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Arial" charset="0"/>
                <a:hlinkClick r:id="rId3" action="ppaction://hlinksldjump"/>
              </a:rPr>
              <a:t>3</a:t>
            </a:r>
            <a:r>
              <a:rPr lang="ru-RU" sz="3200" dirty="0">
                <a:latin typeface="Arial" charset="0"/>
                <a:hlinkClick r:id="rId3" action="ppaction://hlinksldjump"/>
              </a:rPr>
              <a:t>0</a:t>
            </a:r>
            <a:endParaRPr lang="ru-RU" sz="3200" dirty="0">
              <a:latin typeface="Arial" charset="0"/>
            </a:endParaRPr>
          </a:p>
        </p:txBody>
      </p:sp>
      <p:sp>
        <p:nvSpPr>
          <p:cNvPr id="68611" name="WordArt 5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700808"/>
            <a:ext cx="8064896" cy="324036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68615" name="Прямоугольник 4"/>
          <p:cNvSpPr>
            <a:spLocks noChangeArrowheads="1"/>
          </p:cNvSpPr>
          <p:nvPr/>
        </p:nvSpPr>
        <p:spPr bwMode="auto">
          <a:xfrm>
            <a:off x="682625" y="2349500"/>
            <a:ext cx="74898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На крыше какого транспорта путешествовали Крокодил Гена и Чебурашка?</a:t>
            </a:r>
            <a:endParaRPr lang="ru-RU" sz="4000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850" y="1342327"/>
            <a:ext cx="3888110" cy="1438601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3816350" cy="13684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Поезд</a:t>
            </a:r>
            <a:endParaRPr lang="ru-RU" sz="6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638" name="WordArt 4"/>
          <p:cNvSpPr>
            <a:spLocks noChangeArrowheads="1" noChangeShapeType="1" noTextEdit="1"/>
          </p:cNvSpPr>
          <p:nvPr/>
        </p:nvSpPr>
        <p:spPr bwMode="auto">
          <a:xfrm>
            <a:off x="1450975" y="188913"/>
            <a:ext cx="72929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sp>
        <p:nvSpPr>
          <p:cNvPr id="61448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188913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Arial" charset="0"/>
                <a:hlinkClick r:id="rId2" action="ppaction://hlinksldjump"/>
              </a:rPr>
              <a:t>3</a:t>
            </a:r>
            <a:r>
              <a:rPr lang="ru-RU" sz="3200" dirty="0">
                <a:latin typeface="Arial" charset="0"/>
                <a:hlinkClick r:id="rId2" action="ppaction://hlinksldjump"/>
              </a:rPr>
              <a:t>0</a:t>
            </a:r>
            <a:endParaRPr lang="ru-RU" sz="3200" dirty="0">
              <a:latin typeface="Arial" charset="0"/>
            </a:endParaRPr>
          </a:p>
        </p:txBody>
      </p:sp>
      <p:pic>
        <p:nvPicPr>
          <p:cNvPr id="69642" name="Picture 10" descr="&amp;CHcy;&amp;iecy;&amp;bcy;&amp;ucy;&amp;rcy;&amp;acy;&amp;shcy;&amp;kcy;&amp;acy; &amp;icy; &amp;Kcy;&amp;rcy;&amp;ocy;&amp;kcy;&amp;ocy;&amp;dcy;&amp;icy;&amp;lcy; &amp;Gcy;&amp;iecy;&amp;ncy;&amp;acy;. &amp;Scy;&amp;bcy;&amp;ocy;&amp;rcy;&amp;ncy;&amp;icy;&amp;kcy; &amp;mcy;&amp;ucy;&amp;lcy;&amp;softcy;&amp;tcy;&amp;fcy;&amp;icy;&amp;lcy;&amp;softcy;&amp;mcy;&amp;ocy;&amp;vcy;. (1967-1983) DVD5 :: NoN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0538" y="1916113"/>
            <a:ext cx="61214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sp>
        <p:nvSpPr>
          <p:cNvPr id="56323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3" action="ppaction://hlinksldjump"/>
              </a:rPr>
              <a:t>40</a:t>
            </a:r>
            <a:endParaRPr lang="ru-RU" sz="3200" dirty="0"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060848"/>
            <a:ext cx="8208912" cy="2592288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70663" name="Прямоугольник 4"/>
          <p:cNvSpPr>
            <a:spLocks noChangeArrowheads="1"/>
          </p:cNvSpPr>
          <p:nvPr/>
        </p:nvSpPr>
        <p:spPr bwMode="auto">
          <a:xfrm>
            <a:off x="684213" y="2492375"/>
            <a:ext cx="77755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/>
              <a:t>Герой сказки «По щучьему веленью» Емеля был водителем или пешеходом?</a:t>
            </a:r>
            <a:endParaRPr lang="ru-RU" sz="4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25603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" action="ppaction://hlinksldjump"/>
              </a:rPr>
              <a:t>20</a:t>
            </a:r>
            <a:endParaRPr lang="ru-RU" sz="3200" dirty="0"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060848"/>
            <a:ext cx="8136904" cy="2952328"/>
          </a:xfrm>
          <a:prstGeom prst="roundRect">
            <a:avLst/>
          </a:prstGeom>
          <a:gradFill flip="none" rotWithShape="1">
            <a:gsLst>
              <a:gs pos="0">
                <a:srgbClr val="E383B5">
                  <a:tint val="66000"/>
                  <a:satMod val="160000"/>
                </a:srgbClr>
              </a:gs>
              <a:gs pos="50000">
                <a:srgbClr val="E383B5">
                  <a:tint val="44500"/>
                  <a:satMod val="160000"/>
                </a:srgbClr>
              </a:gs>
              <a:gs pos="100000">
                <a:srgbClr val="E383B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</a:rPr>
              <a:t>Ясным утром вдоль дороги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</a:rPr>
              <a:t>На траве блестит роса.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</a:rPr>
              <a:t>По дороге едут ноги и бегут два колеса.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</a:rPr>
              <a:t>У загадки есть ответ, это мой…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40</a:t>
            </a:r>
          </a:p>
        </p:txBody>
      </p:sp>
      <p:sp>
        <p:nvSpPr>
          <p:cNvPr id="71683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7055" y="1484784"/>
            <a:ext cx="4104456" cy="180020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71687" name="Прямоугольник 5"/>
          <p:cNvSpPr>
            <a:spLocks noChangeArrowheads="1"/>
          </p:cNvSpPr>
          <p:nvPr/>
        </p:nvSpPr>
        <p:spPr bwMode="auto">
          <a:xfrm>
            <a:off x="581025" y="1773238"/>
            <a:ext cx="3536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0000"/>
                </a:solidFill>
              </a:rPr>
              <a:t>Водителем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17600"/>
            <a:ext cx="41243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3" action="ppaction://hlinksldjump"/>
              </a:rPr>
              <a:t>50</a:t>
            </a:r>
            <a:endParaRPr lang="ru-RU" sz="3200" dirty="0">
              <a:latin typeface="Arial" charset="0"/>
            </a:endParaRPr>
          </a:p>
        </p:txBody>
      </p:sp>
      <p:sp>
        <p:nvSpPr>
          <p:cNvPr id="72707" name="WordArt 5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700808"/>
            <a:ext cx="7848872" cy="2736304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72711" name="Прямоугольник 4"/>
          <p:cNvSpPr>
            <a:spLocks noChangeArrowheads="1"/>
          </p:cNvSpPr>
          <p:nvPr/>
        </p:nvSpPr>
        <p:spPr bwMode="auto">
          <a:xfrm>
            <a:off x="827088" y="2349500"/>
            <a:ext cx="73453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Каким транспортным средством пользовалась </a:t>
            </a:r>
          </a:p>
          <a:p>
            <a:pPr algn="ctr"/>
            <a:r>
              <a:rPr lang="ru-RU" sz="4000" b="1">
                <a:solidFill>
                  <a:srgbClr val="000000"/>
                </a:solidFill>
              </a:rPr>
              <a:t>Баба Яга?</a:t>
            </a:r>
            <a:endParaRPr lang="ru-RU" sz="4000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048" y="1408113"/>
            <a:ext cx="5040560" cy="2016224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08113"/>
            <a:ext cx="4752975" cy="23034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Ступа или метла</a:t>
            </a:r>
            <a:endParaRPr lang="ru-RU" sz="6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3734" name="WordArt 4"/>
          <p:cNvSpPr>
            <a:spLocks noChangeArrowheads="1" noChangeShapeType="1" noTextEdit="1"/>
          </p:cNvSpPr>
          <p:nvPr/>
        </p:nvSpPr>
        <p:spPr bwMode="auto">
          <a:xfrm>
            <a:off x="1331913" y="265113"/>
            <a:ext cx="75819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Автомульти</a:t>
            </a:r>
          </a:p>
        </p:txBody>
      </p:sp>
      <p:sp>
        <p:nvSpPr>
          <p:cNvPr id="61448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188913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" action="ppaction://hlinksldjump"/>
              </a:rPr>
              <a:t>50</a:t>
            </a:r>
            <a:endParaRPr lang="ru-RU" sz="3200" dirty="0">
              <a:latin typeface="Arial" charset="0"/>
            </a:endParaRPr>
          </a:p>
        </p:txBody>
      </p:sp>
      <p:pic>
        <p:nvPicPr>
          <p:cNvPr id="98306" name="Picture 2" descr="&amp;Dcy;&amp;iecy;&amp;tcy;&amp;scy;&amp;kcy;&amp;icy;&amp;khcy; &amp;scy;&amp;tcy;&amp;icy;&amp;khcy;&amp;ocy;&amp;vcy; -&amp;Lcy;&amp;yucy;&amp;dcy;&amp;scy;&amp;kcy;&amp;acy;&amp;yacy; &amp;vcy;&amp;ocy;&amp;vcy;&amp;iecy;&amp;kcy; &amp;ncy;&amp;iecy; &amp;scy;&amp;tcy;&amp;ucy;&amp;pcy;&amp;acy;&amp;lcy;&amp;acy; &amp;ncy;&amp;ocy;&amp;gcy;&amp;acy;,&amp;ZHcy;&amp;icy;&amp;lcy;&amp;acy; &amp;ocy;&amp;dcy;&amp;icy;&amp;ncy;&amp;ocy;&amp;kcy;&amp;acy;&amp;yacy; &amp;Bcy;&amp;acy;&amp;bcy;&amp;acy;-&amp;YAcy;&amp;gcy;&amp;acy;. &quot; &amp;Scy;&amp;kcy;&amp;acy;&amp;chcy;&amp;acy;&amp;tcy;&amp;soft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1628775"/>
            <a:ext cx="43767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WordArt 2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62467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" action="ppaction://hlinksldjump"/>
              </a:rPr>
              <a:t>10</a:t>
            </a:r>
            <a:endParaRPr lang="ru-RU" sz="3200" dirty="0"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3554" y="2060848"/>
            <a:ext cx="8352928" cy="1692188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74759" name="Прямоугольник 4"/>
          <p:cNvSpPr>
            <a:spLocks noChangeArrowheads="1"/>
          </p:cNvSpPr>
          <p:nvPr/>
        </p:nvSpPr>
        <p:spPr bwMode="auto">
          <a:xfrm>
            <a:off x="539750" y="2420938"/>
            <a:ext cx="7920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4000" b="1"/>
              <a:t>Что означает слово «пешеход»?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10</a:t>
            </a:r>
          </a:p>
        </p:txBody>
      </p:sp>
      <p:sp>
        <p:nvSpPr>
          <p:cNvPr id="75779" name="WordArt 7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850" y="1628800"/>
            <a:ext cx="4680198" cy="252519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75783" name="Содержимое 8"/>
          <p:cNvSpPr>
            <a:spLocks noGrp="1"/>
          </p:cNvSpPr>
          <p:nvPr>
            <p:ph/>
          </p:nvPr>
        </p:nvSpPr>
        <p:spPr>
          <a:xfrm>
            <a:off x="539750" y="1916113"/>
            <a:ext cx="4464050" cy="13684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Пешеход – </a:t>
            </a:r>
          </a:p>
          <a:p>
            <a:pPr>
              <a:buFont typeface="Wingdings 2" pitchFamily="18" charset="2"/>
              <a:buNone/>
            </a:pPr>
            <a:r>
              <a:rPr lang="ru-RU" sz="40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идущий пешком.</a:t>
            </a:r>
          </a:p>
        </p:txBody>
      </p:sp>
      <p:pic>
        <p:nvPicPr>
          <p:cNvPr id="75784" name="Picture 9" descr="&amp;IEcy;&amp;scy;&amp;lcy;&amp;icy; &amp;vcy; &amp;zcy;&amp;ncy;&amp;acy;&amp;kcy;&amp;iecy; &amp;pcy;&amp;iecy;&amp;shcy;&amp;iecy;&amp;khcy;&amp;ocy;&amp;dcy;, &amp;tcy;&amp;ocy; - &amp;dcy;&amp;ocy;&amp;rcy;&amp;ocy;&amp;zhcy;&amp;ncy;&amp;ycy;&amp;jcy; &amp;pcy;&amp;iecy;&amp;rcy;&amp;iecy;&amp;khcy;&amp;ocy;&amp;dcy; - &amp;Fcy;&amp;ocy;&amp;tcy;&amp;ocy; 22 - &amp;Pcy;&amp;rcy;&amp;acy;&amp;vcy;&amp;icy;&amp;lcy;&amp;acy; &amp;dcy;&amp;vcy;&amp;icy;&amp;zhcy;&amp;iecy;&amp;ncy;&amp;icy;&amp;yacy; &amp;dcy;&amp;lcy;&amp;yacy; &amp;dcy;&amp;iecy;&amp;tcy;&amp;iecy;&amp;jcy; - &amp;CHcy;&amp;iecy;&amp;lcy;&amp;ocy;&amp;vcy;&amp;iecy;&amp;kcy; - &amp;Fcy;&amp;ocy;&amp;tcy;&amp;ocy; &amp;scy;&amp;acy;&amp;jcy;&amp;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013" y="1700213"/>
            <a:ext cx="3952875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" action="ppaction://hlinksldjump"/>
              </a:rPr>
              <a:t>20</a:t>
            </a:r>
            <a:endParaRPr lang="ru-RU" sz="3200" dirty="0">
              <a:latin typeface="Arial" charset="0"/>
            </a:endParaRPr>
          </a:p>
        </p:txBody>
      </p:sp>
      <p:sp>
        <p:nvSpPr>
          <p:cNvPr id="76803" name="WordArt 5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196752"/>
            <a:ext cx="9144000" cy="4392488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76807" name="Прямоугольник 4"/>
          <p:cNvSpPr>
            <a:spLocks noChangeArrowheads="1"/>
          </p:cNvSpPr>
          <p:nvPr/>
        </p:nvSpPr>
        <p:spPr bwMode="auto">
          <a:xfrm>
            <a:off x="179388" y="1628775"/>
            <a:ext cx="87852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0363" algn="ctr"/>
            <a:r>
              <a:rPr lang="ru-RU" sz="3200" b="1">
                <a:solidFill>
                  <a:srgbClr val="000000"/>
                </a:solidFill>
              </a:rPr>
              <a:t>Чем должен руководствоваться пешеход, если жест регулировщика противоречит требованию светофора?</a:t>
            </a:r>
          </a:p>
          <a:p>
            <a:pPr indent="360363">
              <a:buFontTx/>
              <a:buAutoNum type="arabicPeriod"/>
            </a:pPr>
            <a:r>
              <a:rPr lang="ru-RU" sz="4000" b="1"/>
              <a:t>Жестом регулировщика.</a:t>
            </a:r>
          </a:p>
          <a:p>
            <a:pPr indent="360363">
              <a:buFontTx/>
              <a:buAutoNum type="arabicPeriod"/>
            </a:pPr>
            <a:r>
              <a:rPr lang="ru-RU" sz="4000" b="1"/>
              <a:t>Сигналом светофора.</a:t>
            </a:r>
          </a:p>
          <a:p>
            <a:pPr indent="360363">
              <a:buFontTx/>
              <a:buAutoNum type="arabicPeriod"/>
            </a:pPr>
            <a:r>
              <a:rPr lang="ru-RU" sz="4000" b="1"/>
              <a:t>Действовать по своему усмотрению 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20</a:t>
            </a:r>
          </a:p>
        </p:txBody>
      </p:sp>
      <p:sp>
        <p:nvSpPr>
          <p:cNvPr id="77827" name="WordArt 9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628800"/>
            <a:ext cx="5256584" cy="230425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2276475"/>
            <a:ext cx="47148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Жестом регулировщика</a:t>
            </a:r>
          </a:p>
        </p:txBody>
      </p:sp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276475"/>
            <a:ext cx="33194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" action="ppaction://hlinksldjump"/>
              </a:rPr>
              <a:t>30</a:t>
            </a:r>
            <a:endParaRPr lang="ru-RU" sz="3200" dirty="0">
              <a:latin typeface="Arial" charset="0"/>
            </a:endParaRPr>
          </a:p>
        </p:txBody>
      </p:sp>
      <p:sp>
        <p:nvSpPr>
          <p:cNvPr id="78851" name="WordArt 5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64087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700808"/>
            <a:ext cx="9144000" cy="410445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916113"/>
            <a:ext cx="83883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должна двигаться пешая колонна по проезжей части?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3600" b="1" dirty="0">
                <a:solidFill>
                  <a:srgbClr val="2929F9"/>
                </a:solidFill>
              </a:rPr>
              <a:t> По левому краю дороги, навстречу движущемуся транспорту.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3600" b="1" dirty="0">
                <a:solidFill>
                  <a:srgbClr val="2929F9"/>
                </a:solidFill>
              </a:rPr>
              <a:t> По правому краю дороги, по направлению движения транспорта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30</a:t>
            </a:r>
          </a:p>
        </p:txBody>
      </p:sp>
      <p:sp>
        <p:nvSpPr>
          <p:cNvPr id="79875" name="WordArt 12"/>
          <p:cNvSpPr>
            <a:spLocks noChangeArrowheads="1" noChangeShapeType="1" noTextEdit="1"/>
          </p:cNvSpPr>
          <p:nvPr/>
        </p:nvSpPr>
        <p:spPr bwMode="auto">
          <a:xfrm>
            <a:off x="2411413" y="4762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700808"/>
            <a:ext cx="8280920" cy="3168352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79879" name="Прямоугольник 4"/>
          <p:cNvSpPr>
            <a:spLocks noChangeArrowheads="1"/>
          </p:cNvSpPr>
          <p:nvPr/>
        </p:nvSpPr>
        <p:spPr bwMode="auto">
          <a:xfrm>
            <a:off x="539750" y="2205038"/>
            <a:ext cx="83169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По левому краю дороги, навстречу движущемуся транспорту.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62467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3" action="ppaction://hlinksldjump"/>
              </a:rPr>
              <a:t>40</a:t>
            </a:r>
            <a:endParaRPr lang="ru-RU" sz="3200" dirty="0"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700808"/>
            <a:ext cx="8352928" cy="338437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80903" name="Прямоугольник 4"/>
          <p:cNvSpPr>
            <a:spLocks noChangeArrowheads="1"/>
          </p:cNvSpPr>
          <p:nvPr/>
        </p:nvSpPr>
        <p:spPr bwMode="auto">
          <a:xfrm>
            <a:off x="539750" y="1812925"/>
            <a:ext cx="83534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 b="1">
                <a:solidFill>
                  <a:srgbClr val="FF0000"/>
                </a:solidFill>
              </a:rPr>
              <a:t>Какая часть улицы предназначена для пешеходов?</a:t>
            </a:r>
          </a:p>
          <a:p>
            <a:pPr marL="342900" indent="-342900"/>
            <a:r>
              <a:rPr lang="ru-RU" sz="4000" b="1"/>
              <a:t>1. Проезжая часть (мостовая).</a:t>
            </a:r>
          </a:p>
          <a:p>
            <a:pPr marL="342900" indent="-342900"/>
            <a:r>
              <a:rPr lang="ru-RU" sz="4000" b="1"/>
              <a:t>2 Тротуар.</a:t>
            </a:r>
          </a:p>
          <a:p>
            <a:pPr marL="342900" indent="-342900"/>
            <a:r>
              <a:rPr lang="ru-RU" sz="4000" b="1"/>
              <a:t>3. Велосипедная дорожка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2411413" y="260350"/>
            <a:ext cx="47529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26627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20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23850" y="1268413"/>
            <a:ext cx="3095625" cy="1223962"/>
          </a:xfrm>
          <a:prstGeom prst="flowChartPunchedTape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C0099"/>
                </a:solidFill>
              </a:rPr>
              <a:t>Велосипед</a:t>
            </a:r>
          </a:p>
        </p:txBody>
      </p:sp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2588"/>
            <a:ext cx="4240213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40</a:t>
            </a:r>
          </a:p>
        </p:txBody>
      </p:sp>
      <p:sp>
        <p:nvSpPr>
          <p:cNvPr id="81923" name="WordArt 7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850" y="1700808"/>
            <a:ext cx="8352606" cy="396044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81927" name="Прямоугольник 4"/>
          <p:cNvSpPr>
            <a:spLocks noGrp="1" noChangeArrowheads="1"/>
          </p:cNvSpPr>
          <p:nvPr>
            <p:ph/>
          </p:nvPr>
        </p:nvSpPr>
        <p:spPr>
          <a:xfrm>
            <a:off x="539750" y="1844675"/>
            <a:ext cx="8229600" cy="3294063"/>
          </a:xfrm>
        </p:spPr>
        <p:txBody>
          <a:bodyPr>
            <a:sp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Какая часть улицы предназначена для пешеходов?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000" b="1" smtClean="0"/>
              <a:t>1. Проезжая часть (мостовая).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000" b="1" u="sng" smtClean="0">
                <a:solidFill>
                  <a:srgbClr val="FF0000"/>
                </a:solidFill>
              </a:rPr>
              <a:t>2 Тротуар.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000" b="1" smtClean="0"/>
              <a:t>3. Велосипедная дорожка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3" action="ppaction://hlinksldjump"/>
              </a:rPr>
              <a:t>50</a:t>
            </a:r>
            <a:endParaRPr lang="ru-RU" sz="3200" dirty="0">
              <a:latin typeface="Arial" charset="0"/>
            </a:endParaRPr>
          </a:p>
        </p:txBody>
      </p:sp>
      <p:sp>
        <p:nvSpPr>
          <p:cNvPr id="82947" name="WordArt 5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64087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169" y="1412776"/>
            <a:ext cx="9144000" cy="410445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82951" name="Прямоугольник 4"/>
          <p:cNvSpPr>
            <a:spLocks noChangeArrowheads="1"/>
          </p:cNvSpPr>
          <p:nvPr/>
        </p:nvSpPr>
        <p:spPr bwMode="auto">
          <a:xfrm>
            <a:off x="323850" y="1628775"/>
            <a:ext cx="8640763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Как вы определяете, успеете ли перейти дорогу перед идущим транспортом?</a:t>
            </a:r>
          </a:p>
          <a:p>
            <a:r>
              <a:rPr lang="ru-RU" sz="4000" b="1"/>
              <a:t>а) рулеткой</a:t>
            </a:r>
            <a:br>
              <a:rPr lang="ru-RU" sz="4000" b="1"/>
            </a:br>
            <a:r>
              <a:rPr lang="ru-RU" sz="4000" b="1"/>
              <a:t>б) правилом «трёх столбов»</a:t>
            </a:r>
            <a:br>
              <a:rPr lang="ru-RU" sz="4000" b="1"/>
            </a:br>
            <a:r>
              <a:rPr lang="ru-RU" sz="4000" b="1"/>
              <a:t>в) спросите водителя</a:t>
            </a:r>
            <a:br>
              <a:rPr lang="ru-RU" sz="4000" b="1"/>
            </a:br>
            <a:r>
              <a:rPr lang="ru-RU" sz="4000" b="1"/>
              <a:t>г) на авось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50</a:t>
            </a:r>
          </a:p>
        </p:txBody>
      </p:sp>
      <p:sp>
        <p:nvSpPr>
          <p:cNvPr id="83971" name="WordArt 12"/>
          <p:cNvSpPr>
            <a:spLocks noChangeArrowheads="1" noChangeShapeType="1" noTextEdit="1"/>
          </p:cNvSpPr>
          <p:nvPr/>
        </p:nvSpPr>
        <p:spPr bwMode="auto">
          <a:xfrm>
            <a:off x="2411413" y="476250"/>
            <a:ext cx="59769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Азбука пешехода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700807"/>
            <a:ext cx="8856984" cy="4608513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83975" name="Прямоугольник 6"/>
          <p:cNvSpPr>
            <a:spLocks noChangeArrowheads="1"/>
          </p:cNvSpPr>
          <p:nvPr/>
        </p:nvSpPr>
        <p:spPr bwMode="auto">
          <a:xfrm>
            <a:off x="323850" y="1844675"/>
            <a:ext cx="856932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Как вы определяете, успеете ли перейти дорогу перед идущим транспортом?</a:t>
            </a:r>
          </a:p>
          <a:p>
            <a:r>
              <a:rPr lang="ru-RU" sz="4000" b="1"/>
              <a:t>а) рулеткой</a:t>
            </a:r>
            <a:br>
              <a:rPr lang="ru-RU" sz="4000" b="1"/>
            </a:br>
            <a:r>
              <a:rPr lang="ru-RU" sz="4000" b="1" u="sng">
                <a:solidFill>
                  <a:srgbClr val="FF0000"/>
                </a:solidFill>
              </a:rPr>
              <a:t>б) правилом «трёх столбов»</a:t>
            </a:r>
            <a:br>
              <a:rPr lang="ru-RU" sz="4000" b="1" u="sng">
                <a:solidFill>
                  <a:srgbClr val="FF0000"/>
                </a:solidFill>
              </a:rPr>
            </a:br>
            <a:r>
              <a:rPr lang="ru-RU" sz="4000" b="1"/>
              <a:t>в) спросите водителя</a:t>
            </a:r>
            <a:br>
              <a:rPr lang="ru-RU" sz="4000" b="1"/>
            </a:br>
            <a:r>
              <a:rPr lang="ru-RU" sz="4000" b="1"/>
              <a:t>г) на авось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5" descr="&amp;Mcy;&amp;Bcy;&amp;Dcy;&amp;Ocy;&amp;Ucy; &quot;&amp;Dcy;&amp;iecy;&amp;tcy;&amp;scy;&amp;kcy;&amp;icy;&amp;jcy; &amp;scy;&amp;acy;&amp;dcy; 2 &amp;kcy;&amp;ocy;&amp;mcy;&amp;pcy;&amp;iecy;&amp;ncy;&amp;scy;&amp;icy;&amp;rcy;&amp;ucy;&amp;yucy;&amp;shchcy;&amp;iecy;&amp;gcy;&amp;ocy; &amp;vcy;&amp;icy;&amp;dcy;&amp;acy;&quot; - &amp;Scy;&amp;tcy;&amp;acy;&amp;tcy;&amp;softcy;&amp;icy; - &amp;Ucy;&amp;pcy;&amp;rcy;&amp;acy;&amp;vcy;&amp;lcy;&amp;iecy;&amp;ncy;&amp;icy;&amp;iecy; &amp;ocy;&amp;bcy;&amp;rcy;&amp;acy;&amp;zcy;&amp;ocy;&amp;vcy;&amp;acy;&amp;n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75057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ъект 2"/>
          <p:cNvSpPr>
            <a:spLocks noGrp="1"/>
          </p:cNvSpPr>
          <p:nvPr>
            <p:ph idx="1"/>
          </p:nvPr>
        </p:nvSpPr>
        <p:spPr>
          <a:xfrm>
            <a:off x="0" y="549275"/>
            <a:ext cx="9144000" cy="452596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Franklin Gothic Medium" pitchFamily="34" charset="0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Панчишко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Николаевна, учитель МАОУ СОШ №13 г. Темрюка</a:t>
            </a:r>
          </a:p>
          <a:p>
            <a:pPr>
              <a:buFont typeface="Franklin Gothic Medium" pitchFamily="34" charset="0"/>
              <a:buAutoNum type="arabicPeriod"/>
            </a:pP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://viki.rdf.ru/item/3545/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Franklin Gothic Medium" pitchFamily="34" charset="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Газета «Педагогическое творчество» №4, 2009 г.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Franklin Gothic Medium" pitchFamily="34" charset="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Газета «Школьные игры и конкурсы» №8, 2010 г.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Franklin Gothic Medium" pitchFamily="34" charset="0"/>
              <a:buAutoNum type="arabicPeriod"/>
            </a:pP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http://iplayer.fm/q/%D1%81%D0%B2%D0%BE%D1%8F+%D0%B8%D0%B3%D1%80%D0%B0+%D0%B7%D0%B0%D1%81%D1%82%D0%B0%D0%B2%D0%BA%D0%B0/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музыкальный фон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 spd="slow" advClick="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2411413" y="260350"/>
            <a:ext cx="482441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27651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2" action="ppaction://hlinksldjump"/>
              </a:rPr>
              <a:t>30</a:t>
            </a:r>
            <a:endParaRPr lang="ru-RU" sz="3200" dirty="0"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844824"/>
            <a:ext cx="6336704" cy="266429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Мы машины нужные,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На помощь нас зови.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У нас на дверце боковой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Написано - </a:t>
            </a:r>
            <a:r>
              <a:rPr lang="ru-RU" sz="3600" b="1" dirty="0">
                <a:solidFill>
                  <a:srgbClr val="FF0000"/>
                </a:solidFill>
              </a:rPr>
              <a:t>03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28675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30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772816"/>
            <a:ext cx="4176464" cy="158417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Скорая помощь</a:t>
            </a:r>
          </a:p>
        </p:txBody>
      </p:sp>
      <p:pic>
        <p:nvPicPr>
          <p:cNvPr id="28679" name="Рисунок 8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238" y="1557338"/>
            <a:ext cx="4322762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9" descr="Рисунок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644900"/>
            <a:ext cx="3221038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2411413" y="260350"/>
            <a:ext cx="482441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Перекресток загадок</a:t>
            </a:r>
          </a:p>
        </p:txBody>
      </p:sp>
      <p:sp>
        <p:nvSpPr>
          <p:cNvPr id="29699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549275"/>
            <a:ext cx="71913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Arial" charset="0"/>
                <a:hlinkClick r:id="rId3" action="ppaction://hlinksldjump"/>
              </a:rPr>
              <a:t>40</a:t>
            </a:r>
            <a:endParaRPr lang="ru-RU" sz="3200" dirty="0"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844824"/>
            <a:ext cx="6336704" cy="2664296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Доска для шахмат на боку,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Что за машина – не пойму?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1106</TotalTime>
  <Words>991</Words>
  <Application>Microsoft Office PowerPoint</Application>
  <PresentationFormat>Экран (4:3)</PresentationFormat>
  <Paragraphs>313</Paragraphs>
  <Slides>64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64</vt:i4>
      </vt:variant>
    </vt:vector>
  </HeadingPairs>
  <TitlesOfParts>
    <vt:vector size="75" baseType="lpstr">
      <vt:lpstr>Times New Roman</vt:lpstr>
      <vt:lpstr>Arial</vt:lpstr>
      <vt:lpstr>Franklin Gothic Medium</vt:lpstr>
      <vt:lpstr>Franklin Gothic Book</vt:lpstr>
      <vt:lpstr>Wingdings 2</vt:lpstr>
      <vt:lpstr>Calibri</vt:lpstr>
      <vt:lpstr>Verdana</vt:lpstr>
      <vt:lpstr>Wingdings</vt:lpstr>
      <vt:lpstr>Arial Unicode MS</vt:lpstr>
      <vt:lpstr>Трек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</cp:lastModifiedBy>
  <cp:revision>99</cp:revision>
  <dcterms:created xsi:type="dcterms:W3CDTF">2007-09-18T00:56:39Z</dcterms:created>
  <dcterms:modified xsi:type="dcterms:W3CDTF">2020-06-17T17:58:08Z</dcterms:modified>
</cp:coreProperties>
</file>