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sldIdLst>
    <p:sldId id="289" r:id="rId2"/>
    <p:sldId id="256" r:id="rId3"/>
    <p:sldId id="257" r:id="rId4"/>
    <p:sldId id="294" r:id="rId5"/>
    <p:sldId id="295" r:id="rId6"/>
    <p:sldId id="296" r:id="rId7"/>
    <p:sldId id="297" r:id="rId8"/>
    <p:sldId id="298" r:id="rId9"/>
    <p:sldId id="290" r:id="rId10"/>
    <p:sldId id="299" r:id="rId11"/>
    <p:sldId id="303" r:id="rId12"/>
    <p:sldId id="307" r:id="rId13"/>
    <p:sldId id="311" r:id="rId14"/>
    <p:sldId id="315" r:id="rId15"/>
    <p:sldId id="291" r:id="rId16"/>
    <p:sldId id="300" r:id="rId17"/>
    <p:sldId id="304" r:id="rId18"/>
    <p:sldId id="308" r:id="rId19"/>
    <p:sldId id="312" r:id="rId20"/>
    <p:sldId id="317" r:id="rId21"/>
    <p:sldId id="292" r:id="rId22"/>
    <p:sldId id="301" r:id="rId23"/>
    <p:sldId id="305" r:id="rId24"/>
    <p:sldId id="309" r:id="rId25"/>
    <p:sldId id="313" r:id="rId26"/>
    <p:sldId id="316" r:id="rId27"/>
    <p:sldId id="293" r:id="rId28"/>
    <p:sldId id="302" r:id="rId29"/>
    <p:sldId id="306" r:id="rId30"/>
    <p:sldId id="310" r:id="rId31"/>
    <p:sldId id="314" r:id="rId32"/>
    <p:sldId id="318" r:id="rId33"/>
    <p:sldId id="319" r:id="rId34"/>
    <p:sldId id="320" r:id="rId35"/>
  </p:sldIdLst>
  <p:sldSz cx="9144000" cy="6858000" type="screen4x3"/>
  <p:notesSz cx="6858000" cy="9144000"/>
  <p:custDataLst>
    <p:tags r:id="rId3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A50021"/>
    <a:srgbClr val="FF9933"/>
    <a:srgbClr val="9ED561"/>
    <a:srgbClr val="FFFFFF"/>
    <a:srgbClr val="3CC2F2"/>
    <a:srgbClr val="FF99FF"/>
    <a:srgbClr val="660066"/>
    <a:srgbClr val="000099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0" autoAdjust="0"/>
    <p:restoredTop sz="94693" autoAdjust="0"/>
  </p:normalViewPr>
  <p:slideViewPr>
    <p:cSldViewPr>
      <p:cViewPr varScale="1">
        <p:scale>
          <a:sx n="74" d="100"/>
          <a:sy n="74" d="100"/>
        </p:scale>
        <p:origin x="-12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6/17/2020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10CA5-5166-4BDE-823A-BA68DF1066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10CA5-5166-4BDE-823A-BA68DF1066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465CED-262B-498B-B2E9-002AACFB36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pPr>
              <a:defRPr/>
            </a:pPr>
            <a:fld id="{EF710CA5-5166-4BDE-823A-BA68DF1066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10CA5-5166-4BDE-823A-BA68DF1066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10CA5-5166-4BDE-823A-BA68DF1066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10CA5-5166-4BDE-823A-BA68DF1066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6/17/2020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228600" y="228600"/>
            <a:ext cx="8763000" cy="6400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10CA5-5166-4BDE-823A-BA68DF1066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10CA5-5166-4BDE-823A-BA68DF1066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/>
            </a:gs>
            <a:gs pos="50000">
              <a:srgbClr val="92D050"/>
            </a:gs>
            <a:gs pos="100000">
              <a:srgbClr val="00B05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EF710CA5-5166-4BDE-823A-BA68DF1066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8.xml"/><Relationship Id="rId3" Type="http://schemas.openxmlformats.org/officeDocument/2006/relationships/slide" Target="slide3.xml"/><Relationship Id="rId21" Type="http://schemas.openxmlformats.org/officeDocument/2006/relationships/slide" Target="slide21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7.xml"/><Relationship Id="rId25" Type="http://schemas.openxmlformats.org/officeDocument/2006/relationships/slide" Target="slide26.xml"/><Relationship Id="rId2" Type="http://schemas.openxmlformats.org/officeDocument/2006/relationships/slide" Target="slide4.xml"/><Relationship Id="rId16" Type="http://schemas.openxmlformats.org/officeDocument/2006/relationships/slide" Target="slide18.xml"/><Relationship Id="rId20" Type="http://schemas.openxmlformats.org/officeDocument/2006/relationships/slide" Target="slide22.xml"/><Relationship Id="rId29" Type="http://schemas.openxmlformats.org/officeDocument/2006/relationships/slide" Target="slide2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1.xml"/><Relationship Id="rId24" Type="http://schemas.openxmlformats.org/officeDocument/2006/relationships/slide" Target="slide25.xml"/><Relationship Id="rId32" Type="http://schemas.openxmlformats.org/officeDocument/2006/relationships/slide" Target="slide33.xml"/><Relationship Id="rId5" Type="http://schemas.openxmlformats.org/officeDocument/2006/relationships/slide" Target="slide5.xml"/><Relationship Id="rId15" Type="http://schemas.openxmlformats.org/officeDocument/2006/relationships/slide" Target="slide15.xml"/><Relationship Id="rId23" Type="http://schemas.openxmlformats.org/officeDocument/2006/relationships/slide" Target="slide23.xml"/><Relationship Id="rId28" Type="http://schemas.openxmlformats.org/officeDocument/2006/relationships/slide" Target="slide30.xml"/><Relationship Id="rId10" Type="http://schemas.openxmlformats.org/officeDocument/2006/relationships/slide" Target="slide12.xml"/><Relationship Id="rId19" Type="http://schemas.openxmlformats.org/officeDocument/2006/relationships/slide" Target="slide20.xml"/><Relationship Id="rId31" Type="http://schemas.openxmlformats.org/officeDocument/2006/relationships/slide" Target="slide32.xml"/><Relationship Id="rId4" Type="http://schemas.openxmlformats.org/officeDocument/2006/relationships/slide" Target="slide6.xml"/><Relationship Id="rId9" Type="http://schemas.openxmlformats.org/officeDocument/2006/relationships/slide" Target="slide9.xml"/><Relationship Id="rId14" Type="http://schemas.openxmlformats.org/officeDocument/2006/relationships/slide" Target="slide16.xml"/><Relationship Id="rId22" Type="http://schemas.openxmlformats.org/officeDocument/2006/relationships/slide" Target="slide24.xml"/><Relationship Id="rId27" Type="http://schemas.openxmlformats.org/officeDocument/2006/relationships/slide" Target="slide27.xml"/><Relationship Id="rId30" Type="http://schemas.openxmlformats.org/officeDocument/2006/relationships/slide" Target="slide3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hyperlink" Target="http://clubvinyl.ru/wp-content/uploads/2015/08/0_7e0e7_b000d466_L-300x203.png" TargetMode="External"/><Relationship Id="rId3" Type="http://schemas.openxmlformats.org/officeDocument/2006/relationships/hyperlink" Target="http://bizznews.gr/wp-content/uploads/2011/06/337199-imanges_1013.jpg" TargetMode="External"/><Relationship Id="rId7" Type="http://schemas.openxmlformats.org/officeDocument/2006/relationships/hyperlink" Target="http://press.sportedu.ru/sites/press.sportedu.ru/files/imagecache/picture_big/events/arkhipova.yuv/16/12/2014_-_1532/1386925438_bezimeni-1.jpg" TargetMode="External"/><Relationship Id="rId2" Type="http://schemas.openxmlformats.org/officeDocument/2006/relationships/hyperlink" Target="http://cs627117.vk.me/v627117661/1104d/SzspsACURUM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mrsgowersclasses.files.wordpress.com/2013/04/276002xcitefun-welldone.jpg" TargetMode="External"/><Relationship Id="rId5" Type="http://schemas.openxmlformats.org/officeDocument/2006/relationships/hyperlink" Target="http://img3.proshkolu.ru/content/media/pic/std/1000000/248000/247263-90d7b032d36da3ba.jpg" TargetMode="External"/><Relationship Id="rId4" Type="http://schemas.openxmlformats.org/officeDocument/2006/relationships/hyperlink" Target="http://lespetitesetoiles.org.au/wp-content/uploads/2013/02/Ferme-Mathurin.jpg" TargetMode="External"/><Relationship Id="rId9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304800" y="228600"/>
            <a:ext cx="8534400" cy="6324600"/>
          </a:xfrm>
          <a:prstGeom prst="roundRect">
            <a:avLst/>
          </a:prstGeom>
          <a:solidFill>
            <a:srgbClr val="9ED561"/>
          </a:solidFill>
          <a:ln w="57150" cmpd="thickThin">
            <a:solidFill>
              <a:schemeClr val="tx1"/>
            </a:solidFill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cmpd="thickThin">
                <a:solidFill>
                  <a:schemeClr val="tx1"/>
                </a:solidFill>
              </a:ln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524000"/>
            <a:ext cx="7543800" cy="2769989"/>
          </a:xfrm>
          <a:prstGeom prst="rect">
            <a:avLst/>
          </a:prstGeom>
          <a:noFill/>
          <a:effectLst>
            <a:glow rad="635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12000" dirty="0">
                <a:ln w="28575">
                  <a:solidFill>
                    <a:srgbClr val="660033"/>
                  </a:solidFill>
                </a:ln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Своя </a:t>
            </a:r>
            <a:r>
              <a:rPr lang="ru-RU" sz="12000" dirty="0" smtClean="0">
                <a:ln w="28575">
                  <a:solidFill>
                    <a:srgbClr val="660033"/>
                  </a:solidFill>
                </a:ln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игра</a:t>
            </a:r>
          </a:p>
          <a:p>
            <a:pPr algn="ctr">
              <a:defRPr/>
            </a:pPr>
            <a:r>
              <a:rPr lang="ru-RU" sz="5400" smtClean="0">
                <a:ln>
                  <a:solidFill>
                    <a:srgbClr val="660033"/>
                  </a:solidFill>
                </a:ln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Для мальчиков</a:t>
            </a:r>
            <a:endParaRPr lang="ru-RU" sz="5400" dirty="0" smtClean="0">
              <a:ln>
                <a:solidFill>
                  <a:srgbClr val="660033"/>
                </a:solidFill>
              </a:ln>
              <a:solidFill>
                <a:srgbClr val="FF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" name="Управляющая кнопка: сведения 6">
            <a:hlinkClick r:id="" action="ppaction://hlinkshowjump?jump=lastslide" highlightClick="1"/>
          </p:cNvPr>
          <p:cNvSpPr/>
          <p:nvPr/>
        </p:nvSpPr>
        <p:spPr>
          <a:xfrm>
            <a:off x="152400" y="6400800"/>
            <a:ext cx="304800" cy="304800"/>
          </a:xfrm>
          <a:prstGeom prst="actionButtonInformatio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L:\сова рис1.pn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09599" y="4191000"/>
            <a:ext cx="3155545" cy="213525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143000" y="2042220"/>
            <a:ext cx="6858000" cy="168789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dirty="0" smtClean="0">
                <a:solidFill>
                  <a:srgbClr val="660033"/>
                </a:solidFill>
              </a:rPr>
              <a:t>Главный начальник на корабле.</a:t>
            </a:r>
            <a:endParaRPr lang="ru-RU" sz="3600" b="1" dirty="0" smtClean="0">
              <a:solidFill>
                <a:srgbClr val="660033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АРМИЯ 2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капитан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2" name="Picture 2" descr="L:\на сайты\своя игра\армия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DFFFC"/>
              </a:clrFrom>
              <a:clrTo>
                <a:srgbClr val="FDFF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304800"/>
            <a:ext cx="1451470" cy="152490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143000" y="1905000"/>
            <a:ext cx="6858000" cy="2466915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660033"/>
                </a:solidFill>
                <a:cs typeface="Times New Roman" pitchFamily="18" charset="0"/>
              </a:rPr>
              <a:t>Какую машину наши предки называли "железным конём"?</a:t>
            </a: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ХОЗЯЙСТВО 2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трактор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2" name="Picture 2" descr="L:\на сайты\своя игра\хозяйство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04800" y="381000"/>
            <a:ext cx="2169279" cy="1447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371600" y="1828800"/>
            <a:ext cx="6858000" cy="2466915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660033"/>
                </a:solidFill>
              </a:rPr>
              <a:t>Специально разработанный режим питания для похудения</a:t>
            </a:r>
            <a:endParaRPr lang="ru-RU" sz="3600" b="1" i="1" dirty="0">
              <a:solidFill>
                <a:srgbClr val="660033"/>
              </a:solidFill>
            </a:endParaRP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5715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ЖЕНСКИЕ ШТУЧКИ  2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диета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2" name="Picture 2" descr="L:\на сайты\своя игра\девочка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304800"/>
            <a:ext cx="1312333" cy="172423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143000" y="2603004"/>
            <a:ext cx="6858000" cy="908864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660033"/>
                </a:solidFill>
              </a:rPr>
              <a:t>Самый добрый доктор?</a:t>
            </a: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62000"/>
            <a:ext cx="51816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САМЫЕ, САМЫЕ 2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Айболит 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2" name="Picture 2" descr="L:\на сайты\своя игра\смайл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457200"/>
            <a:ext cx="1562100" cy="133894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L:\на сайты\своя игра\спорт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81000" y="381000"/>
            <a:ext cx="1524000" cy="17581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295400" y="1905000"/>
            <a:ext cx="6858000" cy="2466915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660033"/>
                </a:solidFill>
              </a:rPr>
              <a:t>Чему равно чистое время каждого периода в хоккее с шайбой? </a:t>
            </a:r>
            <a:endParaRPr lang="ru-RU" sz="3600" b="1" i="1" dirty="0">
              <a:solidFill>
                <a:srgbClr val="660033"/>
              </a:solidFill>
            </a:endParaRP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СПОРТ 2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20 минут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3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066800" y="2603004"/>
            <a:ext cx="7010400" cy="908864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660033"/>
                </a:solidFill>
                <a:cs typeface="Times New Roman" charset="0"/>
              </a:rPr>
              <a:t>Рыба с оружием на носу.</a:t>
            </a: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РЫБАЛКА 3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рыба-меч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2" name="Picture 2" descr="L:\на сайты\своя игра\рыбка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421120"/>
            <a:ext cx="1295400" cy="114527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066800" y="2088892"/>
            <a:ext cx="7010400" cy="168789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660033"/>
                </a:solidFill>
              </a:rPr>
              <a:t>Судно, способное проходить во льдах.</a:t>
            </a:r>
            <a:endParaRPr lang="ru-RU" sz="3600" b="1" i="1" dirty="0" smtClean="0">
              <a:solidFill>
                <a:srgbClr val="660033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АРМИЯ 3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ледокол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2" name="Picture 2" descr="L:\на сайты\своя игра\армия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DFFFC"/>
              </a:clrFrom>
              <a:clrTo>
                <a:srgbClr val="FDFF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304800"/>
            <a:ext cx="1451470" cy="152490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143000" y="2213491"/>
            <a:ext cx="6858000" cy="168789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660033"/>
                </a:solidFill>
                <a:cs typeface="Times New Roman" pitchFamily="18" charset="0"/>
              </a:rPr>
              <a:t>Какое животное всегда </a:t>
            </a:r>
          </a:p>
          <a:p>
            <a:pPr algn="ctr">
              <a:defRPr/>
            </a:pPr>
            <a:r>
              <a:rPr lang="ru-RU" sz="3600" b="1" i="1" dirty="0" smtClean="0">
                <a:solidFill>
                  <a:srgbClr val="660033"/>
                </a:solidFill>
                <a:cs typeface="Times New Roman" pitchFamily="18" charset="0"/>
              </a:rPr>
              <a:t>при деньгах? </a:t>
            </a: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ХОЗЯЙСТВО 3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поросёнок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2" name="Picture 2" descr="L:\на сайты\своя игра\хозяйство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04800" y="381000"/>
            <a:ext cx="2169279" cy="1447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295400" y="1981200"/>
            <a:ext cx="7239000" cy="285165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lnSpc>
                <a:spcPts val="3000"/>
              </a:lnSpc>
            </a:pPr>
            <a:r>
              <a:rPr lang="ru-RU" sz="3600" b="1" i="1" spc="-50" dirty="0" smtClean="0">
                <a:solidFill>
                  <a:srgbClr val="660033"/>
                </a:solidFill>
              </a:rPr>
              <a:t>Подчеркивание красоты и своеобразия, а также маскировка отдельных недостатков лица с помощью косметических средств.</a:t>
            </a:r>
            <a:endParaRPr lang="ru-RU" sz="3600" b="1" i="1" spc="-50" dirty="0">
              <a:solidFill>
                <a:srgbClr val="660033"/>
              </a:solidFill>
            </a:endParaRP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59436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ЖЕНСКИЕ ШТУЧКИ 3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524000" y="4724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макияж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2" name="Picture 2" descr="L:\на сайты\своя игра\девочка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228600"/>
            <a:ext cx="1312333" cy="172423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143000" y="2289691"/>
            <a:ext cx="6858000" cy="168789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660033"/>
                </a:solidFill>
              </a:rPr>
              <a:t>Самый крупный и глубокий океан?</a:t>
            </a: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52578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САМЫЕ, САМЫЕ 3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Тихий 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2" name="Picture 2" descr="L:\на сайты\своя игра\смайл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457200"/>
            <a:ext cx="1562100" cy="133894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0" name="Text Box 51"/>
          <p:cNvSpPr txBox="1">
            <a:spLocks noChangeArrowheads="1"/>
          </p:cNvSpPr>
          <p:nvPr/>
        </p:nvSpPr>
        <p:spPr bwMode="auto">
          <a:xfrm>
            <a:off x="457200" y="319088"/>
            <a:ext cx="119697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</a:pPr>
            <a:r>
              <a:rPr lang="ru-RU" sz="1600" b="1" dirty="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itchFamily="34" charset="0"/>
              </a:rPr>
              <a:t>РЫБАЛКА</a:t>
            </a:r>
            <a:endParaRPr lang="en-US" sz="1600" b="1" dirty="0">
              <a:ln w="11430"/>
              <a:solidFill>
                <a:srgbClr val="00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112" name="Text Box 161"/>
          <p:cNvSpPr txBox="1">
            <a:spLocks noChangeArrowheads="1"/>
          </p:cNvSpPr>
          <p:nvPr/>
        </p:nvSpPr>
        <p:spPr bwMode="auto">
          <a:xfrm>
            <a:off x="1844040" y="319088"/>
            <a:ext cx="119697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</a:pPr>
            <a:r>
              <a:rPr lang="ru-RU" sz="1600" b="1" dirty="0" smtClean="0">
                <a:ln w="1143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itchFamily="34" charset="0"/>
              </a:rPr>
              <a:t>АРМИЯ</a:t>
            </a:r>
            <a:endParaRPr lang="en-US" sz="1600" b="1" dirty="0">
              <a:ln w="11430">
                <a:solidFill>
                  <a:srgbClr val="FFC000"/>
                </a:solidFill>
              </a:ln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3113" name="Text Box 162"/>
          <p:cNvSpPr txBox="1">
            <a:spLocks noChangeArrowheads="1"/>
          </p:cNvSpPr>
          <p:nvPr/>
        </p:nvSpPr>
        <p:spPr bwMode="auto">
          <a:xfrm>
            <a:off x="3200400" y="304800"/>
            <a:ext cx="134112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dirty="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itchFamily="34" charset="0"/>
              </a:rPr>
              <a:t>ХОЗЯЙСТВО</a:t>
            </a:r>
            <a:endParaRPr lang="en-US" sz="1600" b="1" dirty="0">
              <a:ln w="11430"/>
              <a:solidFill>
                <a:srgbClr val="00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3114" name="Text Box 163"/>
          <p:cNvSpPr txBox="1">
            <a:spLocks noChangeArrowheads="1"/>
          </p:cNvSpPr>
          <p:nvPr/>
        </p:nvSpPr>
        <p:spPr bwMode="auto">
          <a:xfrm>
            <a:off x="4617720" y="319088"/>
            <a:ext cx="119697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</a:pPr>
            <a:r>
              <a:rPr lang="ru-RU" sz="1600" b="1" dirty="0" smtClean="0">
                <a:ln w="1143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itchFamily="34" charset="0"/>
              </a:rPr>
              <a:t>ЖЕНСКИЕ ШТУЧКИ</a:t>
            </a:r>
            <a:endParaRPr lang="ru-RU" sz="1600" b="1" dirty="0">
              <a:ln w="11430">
                <a:solidFill>
                  <a:srgbClr val="FFC000"/>
                </a:solidFill>
              </a:ln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3115" name="Text Box 164"/>
          <p:cNvSpPr txBox="1">
            <a:spLocks noChangeArrowheads="1"/>
          </p:cNvSpPr>
          <p:nvPr/>
        </p:nvSpPr>
        <p:spPr bwMode="auto">
          <a:xfrm>
            <a:off x="6004560" y="319088"/>
            <a:ext cx="119697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1600" b="1" dirty="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itchFamily="34" charset="0"/>
              </a:rPr>
              <a:t>САМЫЕ,</a:t>
            </a:r>
          </a:p>
          <a:p>
            <a:pPr algn="ctr"/>
            <a:r>
              <a:rPr lang="ru-RU" sz="1600" b="1" dirty="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itchFamily="34" charset="0"/>
              </a:rPr>
              <a:t>САМЫЕ</a:t>
            </a:r>
            <a:endParaRPr lang="en-US" sz="1600" b="1" dirty="0">
              <a:ln w="11430"/>
              <a:solidFill>
                <a:srgbClr val="00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2213" name="Text Box 165"/>
          <p:cNvSpPr txBox="1">
            <a:spLocks noChangeArrowheads="1"/>
          </p:cNvSpPr>
          <p:nvPr/>
        </p:nvSpPr>
        <p:spPr bwMode="auto">
          <a:xfrm>
            <a:off x="7391400" y="319088"/>
            <a:ext cx="14478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1600" b="1" dirty="0" smtClean="0">
                <a:ln w="1143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itchFamily="34" charset="0"/>
              </a:rPr>
              <a:t>СПОРТ</a:t>
            </a:r>
            <a:endParaRPr lang="ru-RU" sz="1600" b="1" dirty="0">
              <a:ln w="11430">
                <a:solidFill>
                  <a:srgbClr val="FFC000"/>
                </a:solidFill>
              </a:ln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57" name="Скругленный прямоугольник 56">
            <a:hlinkClick r:id="rId2" action="ppaction://hlinksldjump"/>
          </p:cNvPr>
          <p:cNvSpPr/>
          <p:nvPr/>
        </p:nvSpPr>
        <p:spPr>
          <a:xfrm>
            <a:off x="1851120" y="11850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100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58" name="Скругленный прямоугольник 57">
            <a:hlinkClick r:id="rId3" action="ppaction://hlinksldjump"/>
          </p:cNvPr>
          <p:cNvSpPr/>
          <p:nvPr/>
        </p:nvSpPr>
        <p:spPr>
          <a:xfrm>
            <a:off x="457200" y="11850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100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59" name="Скругленный прямоугольник 58">
            <a:hlinkClick r:id="rId4" action="ppaction://hlinksldjump"/>
          </p:cNvPr>
          <p:cNvSpPr/>
          <p:nvPr/>
        </p:nvSpPr>
        <p:spPr>
          <a:xfrm>
            <a:off x="4638960" y="11850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100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60" name="Скругленный прямоугольник 59">
            <a:hlinkClick r:id="rId5" action="ppaction://hlinksldjump"/>
          </p:cNvPr>
          <p:cNvSpPr/>
          <p:nvPr/>
        </p:nvSpPr>
        <p:spPr>
          <a:xfrm>
            <a:off x="3245040" y="11850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100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61" name="Скругленный прямоугольник 60">
            <a:hlinkClick r:id="rId6" action="ppaction://hlinksldjump"/>
          </p:cNvPr>
          <p:cNvSpPr/>
          <p:nvPr/>
        </p:nvSpPr>
        <p:spPr>
          <a:xfrm>
            <a:off x="6032880" y="11850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100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62" name="Скругленный прямоугольник 61">
            <a:hlinkClick r:id="rId7" action="ppaction://hlinksldjump"/>
          </p:cNvPr>
          <p:cNvSpPr/>
          <p:nvPr/>
        </p:nvSpPr>
        <p:spPr>
          <a:xfrm>
            <a:off x="7426800" y="11850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100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64" name="Скругленный прямоугольник 63">
            <a:hlinkClick r:id="rId8" action="ppaction://hlinksldjump"/>
          </p:cNvPr>
          <p:cNvSpPr/>
          <p:nvPr/>
        </p:nvSpPr>
        <p:spPr>
          <a:xfrm>
            <a:off x="1851120" y="20232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200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65" name="Скругленный прямоугольник 64">
            <a:hlinkClick r:id="rId9" action="ppaction://hlinksldjump"/>
          </p:cNvPr>
          <p:cNvSpPr/>
          <p:nvPr/>
        </p:nvSpPr>
        <p:spPr>
          <a:xfrm>
            <a:off x="457200" y="20232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200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66" name="Скругленный прямоугольник 65">
            <a:hlinkClick r:id="rId10" action="ppaction://hlinksldjump"/>
          </p:cNvPr>
          <p:cNvSpPr/>
          <p:nvPr/>
        </p:nvSpPr>
        <p:spPr>
          <a:xfrm>
            <a:off x="4638960" y="20232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200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67" name="Скругленный прямоугольник 66">
            <a:hlinkClick r:id="rId11" action="ppaction://hlinksldjump"/>
          </p:cNvPr>
          <p:cNvSpPr/>
          <p:nvPr/>
        </p:nvSpPr>
        <p:spPr>
          <a:xfrm>
            <a:off x="3245040" y="20232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200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68" name="Скругленный прямоугольник 67">
            <a:hlinkClick r:id="rId12" action="ppaction://hlinksldjump"/>
          </p:cNvPr>
          <p:cNvSpPr/>
          <p:nvPr/>
        </p:nvSpPr>
        <p:spPr>
          <a:xfrm>
            <a:off x="6032880" y="20232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200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69" name="Скругленный прямоугольник 68">
            <a:hlinkClick r:id="rId13" action="ppaction://hlinksldjump"/>
          </p:cNvPr>
          <p:cNvSpPr/>
          <p:nvPr/>
        </p:nvSpPr>
        <p:spPr>
          <a:xfrm>
            <a:off x="7426800" y="20232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200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0" name="Скругленный прямоугольник 69">
            <a:hlinkClick r:id="rId14" action="ppaction://hlinksldjump"/>
          </p:cNvPr>
          <p:cNvSpPr/>
          <p:nvPr/>
        </p:nvSpPr>
        <p:spPr>
          <a:xfrm>
            <a:off x="1846135" y="28614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300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1" name="Скругленный прямоугольник 70">
            <a:hlinkClick r:id="rId15" action="ppaction://hlinksldjump"/>
          </p:cNvPr>
          <p:cNvSpPr/>
          <p:nvPr/>
        </p:nvSpPr>
        <p:spPr>
          <a:xfrm>
            <a:off x="452215" y="28614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300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2" name="Скругленный прямоугольник 71">
            <a:hlinkClick r:id="rId16" action="ppaction://hlinksldjump"/>
          </p:cNvPr>
          <p:cNvSpPr/>
          <p:nvPr/>
        </p:nvSpPr>
        <p:spPr>
          <a:xfrm>
            <a:off x="4633975" y="28614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300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3" name="Скругленный прямоугольник 72">
            <a:hlinkClick r:id="rId17" action="ppaction://hlinksldjump"/>
          </p:cNvPr>
          <p:cNvSpPr/>
          <p:nvPr/>
        </p:nvSpPr>
        <p:spPr>
          <a:xfrm>
            <a:off x="3240055" y="28614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300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4" name="Скругленный прямоугольник 73">
            <a:hlinkClick r:id="rId18" action="ppaction://hlinksldjump"/>
          </p:cNvPr>
          <p:cNvSpPr/>
          <p:nvPr/>
        </p:nvSpPr>
        <p:spPr>
          <a:xfrm>
            <a:off x="6027895" y="28614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300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5" name="Скругленный прямоугольник 74">
            <a:hlinkClick r:id="rId19" action="ppaction://hlinksldjump"/>
          </p:cNvPr>
          <p:cNvSpPr/>
          <p:nvPr/>
        </p:nvSpPr>
        <p:spPr>
          <a:xfrm>
            <a:off x="7421815" y="28614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300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6" name="Скругленный прямоугольник 75">
            <a:hlinkClick r:id="rId20" action="ppaction://hlinksldjump"/>
          </p:cNvPr>
          <p:cNvSpPr/>
          <p:nvPr/>
        </p:nvSpPr>
        <p:spPr>
          <a:xfrm>
            <a:off x="1851120" y="36996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400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7" name="Скругленный прямоугольник 76">
            <a:hlinkClick r:id="rId21" action="ppaction://hlinksldjump"/>
          </p:cNvPr>
          <p:cNvSpPr/>
          <p:nvPr/>
        </p:nvSpPr>
        <p:spPr>
          <a:xfrm>
            <a:off x="457200" y="36996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400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8" name="Скругленный прямоугольник 77">
            <a:hlinkClick r:id="rId22" action="ppaction://hlinksldjump"/>
          </p:cNvPr>
          <p:cNvSpPr/>
          <p:nvPr/>
        </p:nvSpPr>
        <p:spPr>
          <a:xfrm>
            <a:off x="4638960" y="36996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400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9" name="Скругленный прямоугольник 78">
            <a:hlinkClick r:id="rId23" action="ppaction://hlinksldjump"/>
          </p:cNvPr>
          <p:cNvSpPr/>
          <p:nvPr/>
        </p:nvSpPr>
        <p:spPr>
          <a:xfrm>
            <a:off x="3245040" y="36996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400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80" name="Скругленный прямоугольник 79">
            <a:hlinkClick r:id="rId24" action="ppaction://hlinksldjump"/>
          </p:cNvPr>
          <p:cNvSpPr/>
          <p:nvPr/>
        </p:nvSpPr>
        <p:spPr>
          <a:xfrm>
            <a:off x="6032880" y="36996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400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81" name="Скругленный прямоугольник 80">
            <a:hlinkClick r:id="rId25" action="ppaction://hlinksldjump"/>
          </p:cNvPr>
          <p:cNvSpPr/>
          <p:nvPr/>
        </p:nvSpPr>
        <p:spPr>
          <a:xfrm>
            <a:off x="7426800" y="36996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400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82" name="Скругленный прямоугольник 81">
            <a:hlinkClick r:id="rId26" action="ppaction://hlinksldjump"/>
          </p:cNvPr>
          <p:cNvSpPr/>
          <p:nvPr/>
        </p:nvSpPr>
        <p:spPr>
          <a:xfrm>
            <a:off x="1845423" y="45378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500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83" name="Скругленный прямоугольник 82">
            <a:hlinkClick r:id="rId27" action="ppaction://hlinksldjump"/>
          </p:cNvPr>
          <p:cNvSpPr/>
          <p:nvPr/>
        </p:nvSpPr>
        <p:spPr>
          <a:xfrm>
            <a:off x="451503" y="45378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500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84" name="Скругленный прямоугольник 83">
            <a:hlinkClick r:id="rId28" action="ppaction://hlinksldjump"/>
          </p:cNvPr>
          <p:cNvSpPr/>
          <p:nvPr/>
        </p:nvSpPr>
        <p:spPr>
          <a:xfrm>
            <a:off x="4633263" y="45378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500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85" name="Скругленный прямоугольник 84">
            <a:hlinkClick r:id="rId29" action="ppaction://hlinksldjump"/>
          </p:cNvPr>
          <p:cNvSpPr/>
          <p:nvPr/>
        </p:nvSpPr>
        <p:spPr>
          <a:xfrm>
            <a:off x="3239343" y="45378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500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86" name="Скругленный прямоугольник 85">
            <a:hlinkClick r:id="rId30" action="ppaction://hlinksldjump"/>
          </p:cNvPr>
          <p:cNvSpPr/>
          <p:nvPr/>
        </p:nvSpPr>
        <p:spPr>
          <a:xfrm>
            <a:off x="6027183" y="4537800"/>
            <a:ext cx="1260000" cy="720000"/>
          </a:xfrm>
          <a:prstGeom prst="roundRect">
            <a:avLst/>
          </a:prstGeom>
          <a:solidFill>
            <a:srgbClr val="FF9933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500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87" name="Скругленный прямоугольник 86">
            <a:hlinkClick r:id="rId31" action="ppaction://hlinksldjump"/>
          </p:cNvPr>
          <p:cNvSpPr/>
          <p:nvPr/>
        </p:nvSpPr>
        <p:spPr>
          <a:xfrm>
            <a:off x="7421103" y="4537800"/>
            <a:ext cx="1260000" cy="720000"/>
          </a:xfrm>
          <a:prstGeom prst="round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500</a:t>
            </a:r>
            <a:endParaRPr lang="ru-RU" sz="3600" dirty="0">
              <a:ln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48" name="Овал 47">
            <a:hlinkClick r:id="rId32" action="ppaction://hlinksldjump"/>
          </p:cNvPr>
          <p:cNvSpPr/>
          <p:nvPr/>
        </p:nvSpPr>
        <p:spPr>
          <a:xfrm>
            <a:off x="6934200" y="5867400"/>
            <a:ext cx="1905000" cy="53340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правила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47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" fill="hold">
                      <p:stCondLst>
                        <p:cond delay="0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L:\на сайты\своя игра\спорт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81000" y="381000"/>
            <a:ext cx="1447800" cy="16702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066800" y="1929705"/>
            <a:ext cx="7010400" cy="2466915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660033"/>
                </a:solidFill>
              </a:rPr>
              <a:t>Какой вид спорта можно назвать исключительно женским? </a:t>
            </a:r>
            <a:endParaRPr lang="ru-RU" sz="3600" b="1" i="1" dirty="0">
              <a:solidFill>
                <a:srgbClr val="660033"/>
              </a:solidFill>
            </a:endParaRP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СПОРТ 3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синхронное плавание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3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066800" y="2241292"/>
            <a:ext cx="7010400" cy="168789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660033"/>
                </a:solidFill>
                <a:cs typeface="Times New Roman" charset="0"/>
              </a:rPr>
              <a:t>Нить, связующая рыбака и рыбку</a:t>
            </a: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РЫБАЛКА 4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леска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2" name="Picture 2" descr="L:\на сайты\своя игра\рыбка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421120"/>
            <a:ext cx="1295400" cy="114527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143000" y="1823978"/>
            <a:ext cx="6858000" cy="2466915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660033"/>
                </a:solidFill>
              </a:rPr>
              <a:t>Военный термин, обозначающий внезапное нападение.</a:t>
            </a:r>
            <a:endParaRPr lang="ru-RU" sz="3600" b="1" i="1" dirty="0" smtClean="0">
              <a:solidFill>
                <a:srgbClr val="660033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АРМИЯ 4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атака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2" name="Picture 2" descr="L:\на сайты\своя игра\армия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DFFFC"/>
              </a:clrFrom>
              <a:clrTo>
                <a:srgbClr val="FDFF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304800"/>
            <a:ext cx="1451470" cy="1524907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219200" y="1676400"/>
            <a:ext cx="7086600" cy="3245941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660033"/>
                </a:solidFill>
                <a:cs typeface="Times New Roman" pitchFamily="18" charset="0"/>
              </a:rPr>
              <a:t>От стола прямоугольной формы отпилили 1 угол. Сколько углов осталось у стола?</a:t>
            </a: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ХОЗЯЙСТВО 4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524000" y="49530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5 углов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2" name="Picture 2" descr="L:\на сайты\своя игра\хозяйство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04801" y="381000"/>
            <a:ext cx="1940934" cy="1295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295400" y="1796178"/>
            <a:ext cx="6629400" cy="2466915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660033"/>
                </a:solidFill>
              </a:rPr>
              <a:t>Осветление или окрашивание в другой цвет некоторых прядей волос</a:t>
            </a:r>
            <a:endParaRPr lang="ru-RU" sz="3600" b="1" i="1" dirty="0">
              <a:solidFill>
                <a:srgbClr val="660033"/>
              </a:solidFill>
            </a:endParaRP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057400" y="609600"/>
            <a:ext cx="5715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ЖЕНСКИЕ ШТУЧКИ 4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err="1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мелирование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2" name="Picture 2" descr="L:\на сайты\своя игра\девочка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280883"/>
            <a:ext cx="1295400" cy="170198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066800" y="2272382"/>
            <a:ext cx="7010400" cy="168789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660033"/>
                </a:solidFill>
              </a:rPr>
              <a:t>Самые большие волны?</a:t>
            </a:r>
          </a:p>
          <a:p>
            <a:pPr algn="ctr">
              <a:defRPr/>
            </a:pPr>
            <a:endParaRPr lang="ru-RU" sz="3600" b="1" dirty="0" smtClean="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51816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САМЫЕ, САМЫЕ 4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цунами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6" name="Picture 2" descr="L:\на сайты\своя игра\смайл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457200"/>
            <a:ext cx="1562100" cy="133894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219200" y="1981200"/>
            <a:ext cx="7010400" cy="2466915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660033"/>
                </a:solidFill>
              </a:rPr>
              <a:t>К какому виду спорта вполне применима поговорка «не подмажешь – не поедешь».</a:t>
            </a:r>
            <a:r>
              <a:rPr lang="ru-RU" sz="3600" b="1" i="1" u="sng" dirty="0" smtClean="0">
                <a:solidFill>
                  <a:srgbClr val="660033"/>
                </a:solidFill>
              </a:rPr>
              <a:t> </a:t>
            </a:r>
            <a:endParaRPr lang="ru-RU" sz="3600" b="1" i="1" dirty="0">
              <a:solidFill>
                <a:srgbClr val="660033"/>
              </a:solidFill>
            </a:endParaRP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СПОРТ 4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лыжи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2" name="Picture 2" descr="L:\на сайты\своя игра\спорт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81000" y="381000"/>
            <a:ext cx="1447800" cy="16702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066800" y="1955780"/>
            <a:ext cx="7010400" cy="2466915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660033"/>
                </a:solidFill>
                <a:cs typeface="Times New Roman" charset="0"/>
              </a:rPr>
              <a:t>Маленькая искусственная рыбка-приманка для зимней рыбалки.</a:t>
            </a: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РЫБАЛКА 5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балансир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2" name="Picture 2" descr="L:\на сайты\своя игра\рыбка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421120"/>
            <a:ext cx="1295400" cy="114527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066800" y="1803053"/>
            <a:ext cx="7010400" cy="2466915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660033"/>
                </a:solidFill>
              </a:rPr>
              <a:t>Передвижение войск на новое направление с целью нанесения удара.</a:t>
            </a:r>
            <a:endParaRPr lang="ru-RU" sz="3600" b="1" i="1" dirty="0" smtClean="0">
              <a:solidFill>
                <a:srgbClr val="660033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АРМИЯ 5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манёвр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Штриховая стрелка вправо 11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0" name="Picture 2" descr="L:\на сайты\своя игра\армия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DFFFC"/>
              </a:clrFrom>
              <a:clrTo>
                <a:srgbClr val="FDFF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304800"/>
            <a:ext cx="1451470" cy="1524907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143000" y="1984891"/>
            <a:ext cx="6858000" cy="168789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660033"/>
                </a:solidFill>
                <a:cs typeface="Times New Roman" pitchFamily="18" charset="0"/>
              </a:rPr>
              <a:t>Плотницкий деревянный молоток.</a:t>
            </a: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ХОЗЯЙСТВО 5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киянка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2" name="Picture 2" descr="L:\на сайты\своя игра\хозяйство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04800" y="381000"/>
            <a:ext cx="2169279" cy="1447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невод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295400" y="1752600"/>
            <a:ext cx="6858000" cy="2466915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spc="50" dirty="0" smtClean="0">
                <a:ln w="13500">
                  <a:solidFill>
                    <a:sysClr val="windowText" lastClr="000000">
                      <a:alpha val="6500"/>
                    </a:sysClr>
                  </a:solidFill>
                  <a:prstDash val="solid"/>
                </a:ln>
                <a:solidFill>
                  <a:srgbClr val="660033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Times New Roman" charset="0"/>
              </a:rPr>
              <a:t>Как назывались рыболовные снасти  старика из сказки А.С. Пушкина?</a:t>
            </a:r>
            <a:endParaRPr lang="ru-RU" sz="3600" b="1" i="1" spc="50" dirty="0">
              <a:ln w="13500">
                <a:solidFill>
                  <a:sysClr val="windowText" lastClr="000000">
                    <a:alpha val="6500"/>
                  </a:sysClr>
                </a:solidFill>
                <a:prstDash val="solid"/>
              </a:ln>
              <a:solidFill>
                <a:srgbClr val="660033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9" name="Штриховая стрелка вправо 18">
            <a:hlinkClick r:id="rId2" action="ppaction://hlinksldjump" highlightClick="1"/>
          </p:cNvPr>
          <p:cNvSpPr/>
          <p:nvPr/>
        </p:nvSpPr>
        <p:spPr>
          <a:xfrm>
            <a:off x="8077200" y="6019800"/>
            <a:ext cx="609600" cy="4572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РЫБАЛКА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13" name="Блок-схема: знак завершения 12"/>
          <p:cNvSpPr/>
          <p:nvPr/>
        </p:nvSpPr>
        <p:spPr>
          <a:xfrm>
            <a:off x="3276600" y="6019800"/>
            <a:ext cx="28194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L:\на сайты\своя игра\рыбка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421120"/>
            <a:ext cx="1295400" cy="114527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3091" grpId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066800" y="2241292"/>
            <a:ext cx="7010400" cy="168789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660033"/>
                </a:solidFill>
              </a:rPr>
              <a:t>Женские украшения из недрагоценных металлов.</a:t>
            </a:r>
            <a:endParaRPr lang="ru-RU" sz="3600" b="1" i="1" dirty="0">
              <a:solidFill>
                <a:srgbClr val="660033"/>
              </a:solidFill>
            </a:endParaRP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55626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ЖЕНСКИЕ ШТУЧКИ 5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бижутерия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2" name="Picture 2" descr="L:\на сайты\своя игра\девочка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381000"/>
            <a:ext cx="1275926" cy="16764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219200" y="2289691"/>
            <a:ext cx="6705600" cy="168789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660033"/>
                </a:solidFill>
              </a:rPr>
              <a:t>Самая крупная из планет Солнечной системы.</a:t>
            </a: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51054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САМЫЕ, САМЫЕ 5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Юпитер 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5122" name="Picture 2" descr="L:\на сайты\своя игра\смайл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457200"/>
            <a:ext cx="1562100" cy="133894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L:\на сайты\своя игра\спорт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57200" y="381000"/>
            <a:ext cx="1447800" cy="16702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219200" y="2057400"/>
            <a:ext cx="7010400" cy="2466915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660033"/>
                </a:solidFill>
              </a:rPr>
              <a:t>Как называется положение в шахматах, когда игроку некуда ходить, но шаха нет? </a:t>
            </a:r>
            <a:endParaRPr lang="ru-RU" sz="3600" b="1" i="1" dirty="0">
              <a:solidFill>
                <a:srgbClr val="660033"/>
              </a:solidFill>
            </a:endParaRPr>
          </a:p>
        </p:txBody>
      </p:sp>
      <p:sp>
        <p:nvSpPr>
          <p:cNvPr id="19" name="Штриховая стрелка вправо 18">
            <a:hlinkClick r:id="rId3" action="ppaction://hlinksldjump" highlightClick="1"/>
          </p:cNvPr>
          <p:cNvSpPr/>
          <p:nvPr/>
        </p:nvSpPr>
        <p:spPr>
          <a:xfrm>
            <a:off x="7924800" y="5943600"/>
            <a:ext cx="6714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Блок-схема: знак завершения 12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СПОРТ 5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пат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066800" y="2063352"/>
            <a:ext cx="7010400" cy="3170099"/>
          </a:xfrm>
          <a:prstGeom prst="rect">
            <a:avLst/>
          </a:prstGeom>
          <a:solidFill>
            <a:srgbClr val="FFFFFF"/>
          </a:solidFill>
          <a:ln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>
              <a:buFont typeface="Wingdings" pitchFamily="2" charset="2"/>
              <a:buChar char="q"/>
              <a:defRPr/>
            </a:pPr>
            <a:r>
              <a:rPr lang="ru-RU" sz="2000" b="1" dirty="0" smtClean="0">
                <a:solidFill>
                  <a:srgbClr val="660033"/>
                </a:solidFill>
                <a:latin typeface="Calibri" pitchFamily="34" charset="0"/>
                <a:cs typeface="Times New Roman" pitchFamily="18" charset="0"/>
              </a:rPr>
              <a:t>В игре могу принимать участие 2-4 участника или </a:t>
            </a:r>
            <a:r>
              <a:rPr lang="en-US" sz="2000" b="1" dirty="0" smtClean="0">
                <a:solidFill>
                  <a:srgbClr val="660033"/>
                </a:solidFill>
                <a:latin typeface="Calibri" pitchFamily="34" charset="0"/>
                <a:cs typeface="Times New Roman" pitchFamily="18" charset="0"/>
              </a:rPr>
              <a:t>2-4 </a:t>
            </a:r>
            <a:r>
              <a:rPr lang="ru-RU" sz="2000" b="1" dirty="0" smtClean="0">
                <a:solidFill>
                  <a:srgbClr val="660033"/>
                </a:solidFill>
                <a:latin typeface="Calibri" pitchFamily="34" charset="0"/>
                <a:cs typeface="Times New Roman" pitchFamily="18" charset="0"/>
              </a:rPr>
              <a:t>команды.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ru-RU" sz="2000" b="1" dirty="0" smtClean="0">
                <a:solidFill>
                  <a:srgbClr val="660033"/>
                </a:solidFill>
                <a:latin typeface="Calibri" pitchFamily="34" charset="0"/>
                <a:cs typeface="Times New Roman" pitchFamily="18" charset="0"/>
              </a:rPr>
              <a:t>Выбрав категорию и цену вопроса вы попадаете на слайд с заданием. 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ru-RU" sz="2000" b="1" dirty="0" smtClean="0">
                <a:solidFill>
                  <a:srgbClr val="660033"/>
                </a:solidFill>
                <a:latin typeface="Calibri" pitchFamily="34" charset="0"/>
                <a:cs typeface="Times New Roman" pitchFamily="18" charset="0"/>
              </a:rPr>
              <a:t>По истечении 60 секунд команда даёт ответ , проверить правильность ответа можно щелчком по кнопке «правильный ответ». 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ru-RU" sz="2000" b="1" dirty="0" smtClean="0">
                <a:solidFill>
                  <a:srgbClr val="660033"/>
                </a:solidFill>
                <a:latin typeface="Calibri" pitchFamily="34" charset="0"/>
                <a:cs typeface="Times New Roman" pitchFamily="18" charset="0"/>
              </a:rPr>
              <a:t>Вернувшись в главное меню, команда снова выбирает вопрос.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ru-RU" sz="2000" b="1" dirty="0" smtClean="0">
                <a:solidFill>
                  <a:srgbClr val="660033"/>
                </a:solidFill>
                <a:latin typeface="Calibri" pitchFamily="34" charset="0"/>
                <a:cs typeface="Times New Roman" pitchFamily="18" charset="0"/>
              </a:rPr>
              <a:t>Не забывайте вести подсчёт заработанных баллов.</a:t>
            </a:r>
            <a:endParaRPr lang="ru-RU" sz="2000" b="1" dirty="0">
              <a:solidFill>
                <a:srgbClr val="660033"/>
              </a:solidFill>
            </a:endParaRPr>
          </a:p>
        </p:txBody>
      </p:sp>
      <p:sp>
        <p:nvSpPr>
          <p:cNvPr id="19" name="Штриховая стрелка вправо 18">
            <a:hlinkClick r:id="rId2" action="ppaction://hlinksldjump" highlightClick="1"/>
          </p:cNvPr>
          <p:cNvSpPr/>
          <p:nvPr/>
        </p:nvSpPr>
        <p:spPr>
          <a:xfrm>
            <a:off x="7924800" y="6019800"/>
            <a:ext cx="6858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КАК ИГРАТЬ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1524000"/>
            <a:ext cx="82296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i="1" u="sng" dirty="0" smtClean="0">
                <a:hlinkClick r:id="rId2"/>
              </a:rPr>
              <a:t>http://cs627117.vk.me/v627117661/1104d/SzspsACURUM.jpg</a:t>
            </a:r>
            <a:r>
              <a:rPr lang="ru-RU" sz="1800" b="1" i="1" dirty="0" smtClean="0"/>
              <a:t> </a:t>
            </a:r>
          </a:p>
          <a:p>
            <a:r>
              <a:rPr lang="ru-RU" sz="1800" b="1" i="1" dirty="0" smtClean="0"/>
              <a:t>- рыбка</a:t>
            </a:r>
          </a:p>
          <a:p>
            <a:r>
              <a:rPr lang="en-US" sz="1800" b="1" i="1" u="sng" dirty="0" smtClean="0">
                <a:hlinkClick r:id="rId3"/>
              </a:rPr>
              <a:t>http://bizznews.gr/wp-content/uploads/2011/06/337199-imanges_1013.jpg</a:t>
            </a:r>
            <a:r>
              <a:rPr lang="en-US" sz="1800" b="1" i="1" u="sng" dirty="0" smtClean="0"/>
              <a:t> </a:t>
            </a:r>
            <a:r>
              <a:rPr lang="ru-RU" sz="1800" b="1" i="1" u="sng" dirty="0" smtClean="0"/>
              <a:t> </a:t>
            </a:r>
          </a:p>
          <a:p>
            <a:r>
              <a:rPr lang="ru-RU" sz="1800" b="1" i="1" dirty="0" smtClean="0"/>
              <a:t>- армия</a:t>
            </a:r>
          </a:p>
          <a:p>
            <a:r>
              <a:rPr lang="en-US" sz="1800" b="1" i="1" u="sng" dirty="0" smtClean="0">
                <a:hlinkClick r:id="rId4"/>
              </a:rPr>
              <a:t>http://lespetitesetoiles.org.au/wp-content/uploads/2013/02/Ferme-Mathurin.jpg</a:t>
            </a:r>
            <a:r>
              <a:rPr lang="en-US" sz="1800" b="1" i="1" u="sng" dirty="0" smtClean="0"/>
              <a:t> </a:t>
            </a:r>
            <a:r>
              <a:rPr lang="ru-RU" sz="1800" b="1" i="1" u="sng" dirty="0" smtClean="0"/>
              <a:t> </a:t>
            </a:r>
          </a:p>
          <a:p>
            <a:r>
              <a:rPr lang="ru-RU" sz="1800" b="1" i="1" dirty="0" smtClean="0"/>
              <a:t>- хозяйство</a:t>
            </a:r>
          </a:p>
          <a:p>
            <a:r>
              <a:rPr lang="ru-RU" sz="1800" b="1" i="1" u="sng" dirty="0" smtClean="0">
                <a:hlinkClick r:id="rId5"/>
              </a:rPr>
              <a:t>http://img3.proshkolu.ru/content/media/pic/std/1000000/248000/247263-90d7b032d36da3ba.jpg</a:t>
            </a:r>
            <a:r>
              <a:rPr lang="ru-RU" sz="1800" b="1" i="1" dirty="0" smtClean="0"/>
              <a:t> </a:t>
            </a:r>
          </a:p>
          <a:p>
            <a:r>
              <a:rPr lang="ru-RU" sz="1800" b="1" i="1" dirty="0" smtClean="0"/>
              <a:t>- девочка</a:t>
            </a:r>
          </a:p>
          <a:p>
            <a:r>
              <a:rPr lang="ru-RU" sz="1800" b="1" i="1" u="sng" dirty="0" smtClean="0">
                <a:hlinkClick r:id="rId6"/>
              </a:rPr>
              <a:t>https://mrsgowersclasses.files.wordpress.com/2013/04/276002xcitefun-welldone.jpg</a:t>
            </a:r>
            <a:r>
              <a:rPr lang="ru-RU" sz="1800" b="1" i="1" dirty="0" smtClean="0"/>
              <a:t>  </a:t>
            </a:r>
          </a:p>
          <a:p>
            <a:r>
              <a:rPr lang="ru-RU" sz="1800" b="1" i="1" dirty="0" smtClean="0"/>
              <a:t>- </a:t>
            </a:r>
            <a:r>
              <a:rPr lang="ru-RU" sz="1800" b="1" i="1" dirty="0" err="1" smtClean="0"/>
              <a:t>смайл</a:t>
            </a:r>
            <a:endParaRPr lang="ru-RU" sz="1800" b="1" i="1" dirty="0" smtClean="0"/>
          </a:p>
          <a:p>
            <a:r>
              <a:rPr lang="en-US" sz="1800" b="1" i="1" u="sng" dirty="0" smtClean="0">
                <a:hlinkClick r:id="rId7"/>
              </a:rPr>
              <a:t>http://press.sportedu.ru/sites/press.sportedu.ru/files/imagecache/picture_big/events/arkhipova.yuv/16/12/2014_-_1532/1386925438_bezimeni-1.jpg</a:t>
            </a:r>
            <a:r>
              <a:rPr lang="en-US" sz="1800" b="1" i="1" u="sng" dirty="0" smtClean="0"/>
              <a:t> </a:t>
            </a:r>
            <a:endParaRPr lang="ru-RU" sz="1800" b="1" i="1" u="sng" dirty="0" smtClean="0"/>
          </a:p>
          <a:p>
            <a:r>
              <a:rPr lang="ru-RU" sz="1800" b="1" i="1" dirty="0" smtClean="0"/>
              <a:t>- спорт</a:t>
            </a:r>
          </a:p>
          <a:p>
            <a:r>
              <a:rPr lang="ru-RU" sz="1800" b="1" i="1" u="sng" dirty="0" smtClean="0">
                <a:hlinkClick r:id="rId8"/>
              </a:rPr>
              <a:t>http://clubvinyl.ru/wp-content/uploads/2015/08/0_7e0e7_b000d466_L-300x203.png</a:t>
            </a:r>
            <a:r>
              <a:rPr lang="ru-RU" sz="1800" b="1" i="1" u="sng" dirty="0" smtClean="0"/>
              <a:t> </a:t>
            </a:r>
          </a:p>
          <a:p>
            <a:r>
              <a:rPr lang="ru-RU" sz="1800" b="1" i="1" dirty="0" smtClean="0"/>
              <a:t>- сова</a:t>
            </a:r>
          </a:p>
          <a:p>
            <a:endParaRPr lang="ru-RU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3581400" y="990600"/>
            <a:ext cx="17051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Источники:</a:t>
            </a:r>
            <a:endParaRPr lang="ru-RU" dirty="0"/>
          </a:p>
        </p:txBody>
      </p:sp>
      <p:sp>
        <p:nvSpPr>
          <p:cNvPr id="4" name="Штриховая стрелка вправо 3">
            <a:hlinkClick r:id="rId9" action="ppaction://hlinksldjump" highlightClick="1"/>
          </p:cNvPr>
          <p:cNvSpPr/>
          <p:nvPr/>
        </p:nvSpPr>
        <p:spPr>
          <a:xfrm>
            <a:off x="7924800" y="6019800"/>
            <a:ext cx="6858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990600" y="2194620"/>
            <a:ext cx="7010400" cy="168789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660033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Солдат, охраняющий рубежи Родины</a:t>
            </a:r>
            <a:endParaRPr lang="ru-RU" sz="3600" b="1" i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660033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9" name="Штриховая стрелка вправо 18">
            <a:hlinkClick r:id="rId2" action="ppaction://hlinksldjump" highlightClick="1"/>
          </p:cNvPr>
          <p:cNvSpPr/>
          <p:nvPr/>
        </p:nvSpPr>
        <p:spPr>
          <a:xfrm>
            <a:off x="8077200" y="5943600"/>
            <a:ext cx="6096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Блок-схема: знак завершения 12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АРМИЯ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пограничник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pic>
        <p:nvPicPr>
          <p:cNvPr id="11" name="Picture 2" descr="L:\на сайты\своя игра\армия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DFFFC"/>
              </a:clrFrom>
              <a:clrTo>
                <a:srgbClr val="FDFF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304800"/>
            <a:ext cx="1451470" cy="1524907"/>
          </a:xfrm>
          <a:prstGeom prst="rect">
            <a:avLst/>
          </a:prstGeom>
          <a:noFill/>
          <a:effectLst>
            <a:softEdge rad="12700"/>
          </a:effectLst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219200" y="2057400"/>
            <a:ext cx="6858000" cy="2466915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t">
            <a:spAutoFit/>
          </a:bodyPr>
          <a:lstStyle/>
          <a:p>
            <a:pPr algn="ctr">
              <a:spcBef>
                <a:spcPts val="600"/>
              </a:spcBef>
              <a:defRPr/>
            </a:pPr>
            <a:r>
              <a:rPr lang="ru-RU" sz="3600" b="1" i="1" dirty="0" smtClean="0">
                <a:solidFill>
                  <a:srgbClr val="660033"/>
                </a:solidFill>
                <a:cs typeface="Times New Roman" pitchFamily="18" charset="0"/>
              </a:rPr>
              <a:t>Какой механизм помогает поднять автомобиль на небольшую высоту?</a:t>
            </a:r>
          </a:p>
        </p:txBody>
      </p:sp>
      <p:sp>
        <p:nvSpPr>
          <p:cNvPr id="19" name="Штриховая стрелка вправо 18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905">
                  <a:solidFill>
                    <a:schemeClr val="tx1"/>
                  </a:solidFill>
                </a:ln>
                <a:solidFill>
                  <a:srgbClr val="FF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</a:rPr>
              <a:t>ХОЗЯЙСТВО </a:t>
            </a:r>
            <a:r>
              <a:rPr lang="en-US" sz="4400" b="1" dirty="0" smtClean="0">
                <a:ln w="1905">
                  <a:solidFill>
                    <a:schemeClr val="tx1"/>
                  </a:solidFill>
                </a:ln>
                <a:solidFill>
                  <a:srgbClr val="FF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905">
                <a:solidFill>
                  <a:schemeClr val="tx1"/>
                </a:solidFill>
              </a:ln>
              <a:solidFill>
                <a:srgbClr val="FF99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ekton Pro" pitchFamily="34" charset="0"/>
            </a:endParaRPr>
          </a:p>
        </p:txBody>
      </p:sp>
      <p:sp>
        <p:nvSpPr>
          <p:cNvPr id="13" name="Блок-схема: знак завершения 12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1524000" y="45720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домкрат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pic>
        <p:nvPicPr>
          <p:cNvPr id="3074" name="Picture 2" descr="L:\на сайты\своя игра\хозяйство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04800" y="381000"/>
            <a:ext cx="2169279" cy="1447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143000" y="2213491"/>
            <a:ext cx="6934200" cy="168789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660033"/>
                </a:solidFill>
              </a:rPr>
              <a:t>Как называется уход за ногтями на пальцах рук.</a:t>
            </a:r>
            <a:endParaRPr lang="ru-RU" sz="3600" b="1" i="1" dirty="0">
              <a:solidFill>
                <a:srgbClr val="660033"/>
              </a:solidFill>
            </a:endParaRPr>
          </a:p>
        </p:txBody>
      </p:sp>
      <p:sp>
        <p:nvSpPr>
          <p:cNvPr id="9" name="Text Box 51"/>
          <p:cNvSpPr txBox="1">
            <a:spLocks noChangeArrowheads="1"/>
          </p:cNvSpPr>
          <p:nvPr/>
        </p:nvSpPr>
        <p:spPr bwMode="auto">
          <a:xfrm>
            <a:off x="2133600" y="685800"/>
            <a:ext cx="5715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ЖЕНСКИЕ ШТУЧКИ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маникюр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2" name="Блок-схема: знак завершения 11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Штриховая стрелка вправо 15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7170" name="Picture 2" descr="L:\на сайты\своя игра\девочка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280883"/>
            <a:ext cx="1295400" cy="170198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143000" y="2137291"/>
            <a:ext cx="6858000" cy="168789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660033"/>
                </a:solidFill>
              </a:rPr>
              <a:t>Самый русский музыкальный инструмент?</a:t>
            </a: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51816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САМЫЕ, САМЫЕ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балалайка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2" name="Picture 2" descr="L:\на сайты\своя игра\смайл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457200"/>
            <a:ext cx="1562100" cy="133894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295400" y="2270820"/>
            <a:ext cx="6858000" cy="168789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660033"/>
                </a:solidFill>
              </a:rPr>
              <a:t>Как называется шест с лопастью для гребли? </a:t>
            </a:r>
            <a:endParaRPr lang="ru-RU" sz="3600" b="1" i="1" dirty="0">
              <a:solidFill>
                <a:srgbClr val="660033"/>
              </a:solidFill>
            </a:endParaRP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СПОРТ 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100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весло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2" name="Picture 2" descr="L:\на сайты\своя игра\спорт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81000" y="381000"/>
            <a:ext cx="1519158" cy="1752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143000" y="2137291"/>
            <a:ext cx="6858000" cy="168789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660033"/>
                </a:solidFill>
                <a:cs typeface="Times New Roman" charset="0"/>
              </a:rPr>
              <a:t>Кого из рыб называют подводным санитаром?</a:t>
            </a: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2286000" y="731838"/>
            <a:ext cx="4572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РЫБАЛКА 2</a:t>
            </a:r>
            <a:r>
              <a:rPr lang="en-US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99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00</a:t>
            </a:r>
            <a:endParaRPr lang="en-US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99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600200" y="434340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rgbClr val="A50021"/>
                </a:solidFill>
                <a:latin typeface="Calibri" pitchFamily="34" charset="0"/>
              </a:rPr>
              <a:t>щука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276600" y="6172200"/>
            <a:ext cx="2590800" cy="381000"/>
          </a:xfrm>
          <a:prstGeom prst="flowChartTerminator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Правильный ответ</a:t>
            </a:r>
            <a:endParaRPr lang="ru-RU" sz="1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Штриховая стрелка вправо 10">
            <a:hlinkClick r:id="rId2" action="ppaction://hlinksldjump" highlightClick="1"/>
          </p:cNvPr>
          <p:cNvSpPr/>
          <p:nvPr/>
        </p:nvSpPr>
        <p:spPr>
          <a:xfrm>
            <a:off x="8077200" y="5867400"/>
            <a:ext cx="595200" cy="491400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2" name="Picture 2" descr="L:\на сайты\своя игра\рыбка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421120"/>
            <a:ext cx="1295400" cy="114527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01af364f1b0b255f2ad491dca828fc5085ea8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16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750A3D"/>
      </a:hlink>
      <a:folHlink>
        <a:srgbClr val="5F77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1806</TotalTime>
  <Words>577</Words>
  <Application>Microsoft Office PowerPoint</Application>
  <PresentationFormat>Экран (4:3)</PresentationFormat>
  <Paragraphs>182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</vt:vector>
  </TitlesOfParts>
  <Company>Mayers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Своя игра</dc:title>
  <dc:subject>Викторина</dc:subject>
  <dc:creator>Головина Е.А.</dc:creator>
  <cp:lastModifiedBy>Наталья</cp:lastModifiedBy>
  <cp:revision>239</cp:revision>
  <dcterms:created xsi:type="dcterms:W3CDTF">2006-08-11T05:33:13Z</dcterms:created>
  <dcterms:modified xsi:type="dcterms:W3CDTF">2020-06-17T17:52:56Z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483569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